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04" r:id="rId2"/>
    <p:sldId id="306" r:id="rId3"/>
  </p:sldIdLst>
  <p:sldSz cx="12192000" cy="6858000"/>
  <p:notesSz cx="6670675" cy="97774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804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90838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E9B56-CA47-4488-9F13-E72845E835D2}" type="datetimeFigureOut">
              <a:rPr lang="nb-NO" smtClean="0"/>
              <a:t>22.10.2020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01638" y="1222375"/>
            <a:ext cx="5867400" cy="3300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66750" y="4705350"/>
            <a:ext cx="5337175" cy="38496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286875"/>
            <a:ext cx="2890838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778250" y="9286875"/>
            <a:ext cx="2890838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963BE-0639-4162-A2EB-1E7B990487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5048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5D03F-6D3E-49AA-B411-622318550FDB}" type="datetimeFigureOut">
              <a:rPr lang="nb-NO" smtClean="0"/>
              <a:t>22.10.2020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0065-31AE-4F10-8612-30CE7D7100A6}" type="slidenum">
              <a:rPr lang="nb-NO" smtClean="0"/>
              <a:t>‹#›</a:t>
            </a:fld>
            <a:endParaRPr lang="nb-NO" dirty="0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72" y="862109"/>
            <a:ext cx="9126665" cy="2739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801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5D03F-6D3E-49AA-B411-622318550FDB}" type="datetimeFigureOut">
              <a:rPr lang="nb-NO" smtClean="0"/>
              <a:t>22.10.2020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0065-31AE-4F10-8612-30CE7D7100A6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8124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5D03F-6D3E-49AA-B411-622318550FDB}" type="datetimeFigureOut">
              <a:rPr lang="nb-NO" smtClean="0"/>
              <a:t>22.10.2020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0065-31AE-4F10-8612-30CE7D7100A6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72240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solidFill>
            <a:srgbClr val="1A7CBB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178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cxnSp>
        <p:nvCxnSpPr>
          <p:cNvPr id="9" name="Rett linje 8"/>
          <p:cNvCxnSpPr/>
          <p:nvPr/>
        </p:nvCxnSpPr>
        <p:spPr>
          <a:xfrm>
            <a:off x="733425" y="5986472"/>
            <a:ext cx="10620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Bild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412" y="6065935"/>
            <a:ext cx="2635567" cy="792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716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5D03F-6D3E-49AA-B411-622318550FDB}" type="datetimeFigureOut">
              <a:rPr lang="nb-NO" smtClean="0"/>
              <a:t>22.10.2020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0065-31AE-4F10-8612-30CE7D7100A6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58881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5D03F-6D3E-49AA-B411-622318550FDB}" type="datetimeFigureOut">
              <a:rPr lang="nb-NO" smtClean="0"/>
              <a:t>22.10.2020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0065-31AE-4F10-8612-30CE7D7100A6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83110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5D03F-6D3E-49AA-B411-622318550FDB}" type="datetimeFigureOut">
              <a:rPr lang="nb-NO" smtClean="0"/>
              <a:t>22.10.2020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0065-31AE-4F10-8612-30CE7D7100A6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6588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5D03F-6D3E-49AA-B411-622318550FDB}" type="datetimeFigureOut">
              <a:rPr lang="nb-NO" smtClean="0"/>
              <a:t>22.10.2020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0065-31AE-4F10-8612-30CE7D7100A6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09506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5D03F-6D3E-49AA-B411-622318550FDB}" type="datetimeFigureOut">
              <a:rPr lang="nb-NO" smtClean="0"/>
              <a:t>22.10.2020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0065-31AE-4F10-8612-30CE7D7100A6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7022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5D03F-6D3E-49AA-B411-622318550FDB}" type="datetimeFigureOut">
              <a:rPr lang="nb-NO" smtClean="0"/>
              <a:t>22.10.2020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0065-31AE-4F10-8612-30CE7D7100A6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77403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5D03F-6D3E-49AA-B411-622318550FDB}" type="datetimeFigureOut">
              <a:rPr lang="nb-NO" smtClean="0"/>
              <a:t>22.10.2020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0065-31AE-4F10-8612-30CE7D7100A6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00850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5D03F-6D3E-49AA-B411-622318550FDB}" type="datetimeFigureOut">
              <a:rPr lang="nb-NO" smtClean="0"/>
              <a:t>22.10.2020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70065-31AE-4F10-8612-30CE7D7100A6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8811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32AADF9-156B-4BFB-AC56-300E1F6D2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493"/>
            <a:ext cx="10515600" cy="743917"/>
          </a:xfrm>
        </p:spPr>
        <p:txBody>
          <a:bodyPr>
            <a:normAutofit/>
          </a:bodyPr>
          <a:lstStyle/>
          <a:p>
            <a:r>
              <a:rPr lang="nb-NO" sz="2800" dirty="0">
                <a:latin typeface="Cambria" panose="02040503050406030204" pitchFamily="18" charset="0"/>
                <a:ea typeface="Cambria" panose="02040503050406030204" pitchFamily="18" charset="0"/>
              </a:rPr>
              <a:t>Nettbaserte kurs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29BE5AD-16D9-4A2F-B0A0-AAC7C79DD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98902"/>
            <a:ext cx="10515600" cy="5036949"/>
          </a:xfr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5"/>
            </a:solidFill>
          </a:ln>
        </p:spPr>
        <p:txBody>
          <a:bodyPr/>
          <a:lstStyle/>
          <a:p>
            <a:r>
              <a:rPr lang="nb-NO" dirty="0">
                <a:latin typeface="Cambria" panose="02040503050406030204" pitchFamily="18" charset="0"/>
                <a:ea typeface="Cambria" panose="02040503050406030204" pitchFamily="18" charset="0"/>
              </a:rPr>
              <a:t>Kurs kan nå i sin helhet kjøres nettbasert der dette er mulig. Kravet er at kurset foregår på en plattform i samtidighet.</a:t>
            </a:r>
          </a:p>
          <a:p>
            <a:r>
              <a:rPr lang="nb-NO" dirty="0">
                <a:latin typeface="Cambria" panose="02040503050406030204" pitchFamily="18" charset="0"/>
                <a:ea typeface="Cambria" panose="02040503050406030204" pitchFamily="18" charset="0"/>
              </a:rPr>
              <a:t>Kurs kan også kjøres i kombinasjon nettbasert/fysisk samling, med minst 4 timer til sammen (eks. 3 timer nettbasert og en time fysisk samling).</a:t>
            </a:r>
          </a:p>
          <a:p>
            <a:r>
              <a:rPr lang="nb-NO" dirty="0">
                <a:latin typeface="Cambria" panose="02040503050406030204" pitchFamily="18" charset="0"/>
                <a:ea typeface="Cambria" panose="02040503050406030204" pitchFamily="18" charset="0"/>
              </a:rPr>
              <a:t>Det er mulig å søke om tilretteleggingstilskudd (TRT) også til nettbaserte kurs. </a:t>
            </a:r>
          </a:p>
          <a:p>
            <a:r>
              <a:rPr lang="nb-NO" dirty="0">
                <a:latin typeface="Cambria" panose="02040503050406030204" pitchFamily="18" charset="0"/>
                <a:ea typeface="Cambria" panose="02040503050406030204" pitchFamily="18" charset="0"/>
              </a:rPr>
              <a:t>For detaljer om satser, regler og hvordan å søke gjennom Funkis; se under </a:t>
            </a:r>
            <a:r>
              <a:rPr lang="nb-NO" b="1" dirty="0">
                <a:latin typeface="Cambria" panose="02040503050406030204" pitchFamily="18" charset="0"/>
                <a:ea typeface="Cambria" panose="02040503050406030204" pitchFamily="18" charset="0"/>
              </a:rPr>
              <a:t>«Hjemfanen» </a:t>
            </a:r>
            <a:r>
              <a:rPr lang="nb-NO" dirty="0">
                <a:latin typeface="Cambria" panose="02040503050406030204" pitchFamily="18" charset="0"/>
                <a:ea typeface="Cambria" panose="02040503050406030204" pitchFamily="18" charset="0"/>
              </a:rPr>
              <a:t>i </a:t>
            </a:r>
            <a:r>
              <a:rPr lang="nb-NO" dirty="0" err="1">
                <a:latin typeface="Cambria" panose="02040503050406030204" pitchFamily="18" charset="0"/>
                <a:ea typeface="Cambria" panose="02040503050406030204" pitchFamily="18" charset="0"/>
              </a:rPr>
              <a:t>KursAdmin</a:t>
            </a:r>
            <a:r>
              <a:rPr lang="nb-NO" dirty="0">
                <a:latin typeface="Cambria" panose="02040503050406030204" pitchFamily="18" charset="0"/>
                <a:ea typeface="Cambria" panose="02040503050406030204" pitchFamily="18" charset="0"/>
              </a:rPr>
              <a:t> eller </a:t>
            </a:r>
            <a:r>
              <a:rPr lang="nb-NO" b="1" dirty="0">
                <a:latin typeface="Cambria" panose="02040503050406030204" pitchFamily="18" charset="0"/>
                <a:ea typeface="Cambria" panose="02040503050406030204" pitchFamily="18" charset="0"/>
              </a:rPr>
              <a:t>Funkis.no, </a:t>
            </a:r>
            <a:r>
              <a:rPr lang="nb-NO" dirty="0">
                <a:latin typeface="Cambria" panose="02040503050406030204" pitchFamily="18" charset="0"/>
                <a:ea typeface="Cambria" panose="02040503050406030204" pitchFamily="18" charset="0"/>
              </a:rPr>
              <a:t>eventuelt ring Funkis adm.</a:t>
            </a:r>
          </a:p>
        </p:txBody>
      </p:sp>
    </p:spTree>
    <p:extLst>
      <p:ext uri="{BB962C8B-B14F-4D97-AF65-F5344CB8AC3E}">
        <p14:creationId xmlns:p14="http://schemas.microsoft.com/office/powerpoint/2010/main" val="386789428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D05353B-792B-4D28-950D-899708D76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993"/>
            <a:ext cx="10515600" cy="542441"/>
          </a:xfrm>
        </p:spPr>
        <p:txBody>
          <a:bodyPr>
            <a:normAutofit/>
          </a:bodyPr>
          <a:lstStyle/>
          <a:p>
            <a:r>
              <a:rPr lang="nb-NO" sz="2800" dirty="0">
                <a:latin typeface="Cambria" panose="02040503050406030204" pitchFamily="18" charset="0"/>
                <a:ea typeface="Cambria" panose="02040503050406030204" pitchFamily="18" charset="0"/>
              </a:rPr>
              <a:t>TRT ved nettbaserte kurs </a:t>
            </a:r>
            <a:r>
              <a:rPr lang="nb-NO" sz="2000" dirty="0">
                <a:latin typeface="Cambria" panose="02040503050406030204" pitchFamily="18" charset="0"/>
                <a:ea typeface="Cambria" panose="02040503050406030204" pitchFamily="18" charset="0"/>
              </a:rPr>
              <a:t>(finnes på «Hjem-fanen i </a:t>
            </a:r>
            <a:r>
              <a:rPr lang="nb-NO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KursAdmin</a:t>
            </a:r>
            <a:r>
              <a:rPr lang="nb-NO" sz="20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EEB1DB6-A431-4929-AF4B-A3C146FEB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4434"/>
            <a:ext cx="10515600" cy="5253926"/>
          </a:xfr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r>
              <a:rPr lang="nb-NO" sz="1600" dirty="0">
                <a:latin typeface="Cambria" panose="02040503050406030204" pitchFamily="18" charset="0"/>
                <a:ea typeface="Cambria" panose="02040503050406030204" pitchFamily="18" charset="0"/>
              </a:rPr>
              <a:t>Det at kurset er nettbasert gir ikke TRT i seg selv, TRT skal knyttes til den ekstra merkostnaden som kreves for at alle skal kunne delta på kurset. Utlegg til lisenser, spesialutstyr for å sende nettbasert eller spesiallokaler for å sende nettbasert, regner vi ikke som tilretteleggingsutgifter.</a:t>
            </a:r>
          </a:p>
          <a:p>
            <a:r>
              <a:rPr lang="nb-NO" sz="1600" b="1" dirty="0">
                <a:latin typeface="Cambria" panose="02040503050406030204" pitchFamily="18" charset="0"/>
                <a:ea typeface="Cambria" panose="02040503050406030204" pitchFamily="18" charset="0"/>
              </a:rPr>
              <a:t>Funkis mener disse kriteriene på TRT skjema og disse eksemplene kan være aktuelle ved nettbasert læring:</a:t>
            </a:r>
          </a:p>
          <a:p>
            <a:r>
              <a:rPr lang="nb-NO" sz="1600" b="1" dirty="0">
                <a:latin typeface="Cambria" panose="02040503050406030204" pitchFamily="18" charset="0"/>
                <a:ea typeface="Cambria" panose="02040503050406030204" pitchFamily="18" charset="0"/>
              </a:rPr>
              <a:t>Ekstra personale:</a:t>
            </a:r>
            <a:r>
              <a:rPr lang="nb-NO" sz="1600" dirty="0">
                <a:latin typeface="Cambria" panose="02040503050406030204" pitchFamily="18" charset="0"/>
                <a:ea typeface="Cambria" panose="02040503050406030204" pitchFamily="18" charset="0"/>
              </a:rPr>
              <a:t> Det trengs kanskje at noen har en personlig ledsager ved siden sin når nettbasert undervisning pågår, for at de skal kunne tilegne seg det faglige innholdet i kurset.</a:t>
            </a:r>
          </a:p>
          <a:p>
            <a:r>
              <a:rPr lang="nb-NO" sz="1600" b="1" dirty="0">
                <a:latin typeface="Cambria" panose="02040503050406030204" pitchFamily="18" charset="0"/>
                <a:ea typeface="Cambria" panose="02040503050406030204" pitchFamily="18" charset="0"/>
              </a:rPr>
              <a:t>Tilrettelagt kursprogram:</a:t>
            </a:r>
            <a:r>
              <a:rPr lang="nb-NO" sz="1600" dirty="0">
                <a:latin typeface="Cambria" panose="02040503050406030204" pitchFamily="18" charset="0"/>
                <a:ea typeface="Cambria" panose="02040503050406030204" pitchFamily="18" charset="0"/>
              </a:rPr>
              <a:t> Ordinært kursprogram må tilrettelegges for noen grupper på en annen måte, fordi de ikke kan delta på kurset ellers.</a:t>
            </a:r>
          </a:p>
          <a:p>
            <a:r>
              <a:rPr lang="nb-NO" sz="1600" b="1" dirty="0">
                <a:latin typeface="Cambria" panose="02040503050406030204" pitchFamily="18" charset="0"/>
                <a:ea typeface="Cambria" panose="02040503050406030204" pitchFamily="18" charset="0"/>
              </a:rPr>
              <a:t>Lærer med ekstra kompetanse:</a:t>
            </a:r>
            <a:r>
              <a:rPr lang="nb-NO" sz="1600" dirty="0">
                <a:latin typeface="Cambria" panose="02040503050406030204" pitchFamily="18" charset="0"/>
                <a:ea typeface="Cambria" panose="02040503050406030204" pitchFamily="18" charset="0"/>
              </a:rPr>
              <a:t> deler av honoraret (20-25%) kan dekkes av TRT der lærer/instruktør kan vise til ekstra kompetanse på kombinasjonen nettlæring og tilrettelegging for grupper som ellers ikke kunne deltatt på kurs.</a:t>
            </a:r>
          </a:p>
          <a:p>
            <a:r>
              <a:rPr lang="nb-NO" sz="1600" b="1" dirty="0">
                <a:latin typeface="Cambria" panose="02040503050406030204" pitchFamily="18" charset="0"/>
                <a:ea typeface="Cambria" panose="02040503050406030204" pitchFamily="18" charset="0"/>
              </a:rPr>
              <a:t>Lærer med sjelden kompetanse:</a:t>
            </a:r>
            <a:r>
              <a:rPr lang="nb-NO" sz="1600" dirty="0">
                <a:latin typeface="Cambria" panose="02040503050406030204" pitchFamily="18" charset="0"/>
                <a:ea typeface="Cambria" panose="02040503050406030204" pitchFamily="18" charset="0"/>
              </a:rPr>
              <a:t> Her kan det vurderes å søke om dekning for hele honoraret etter samme kriteriene som over. Dette gjelder bare i de tilfellene der det brukes lærer/instruktør, med svært sjelden kompetanse og at denne er svært kostbar.</a:t>
            </a:r>
          </a:p>
          <a:p>
            <a:r>
              <a:rPr lang="nb-NO" sz="1600" b="1" dirty="0">
                <a:latin typeface="Cambria" panose="02040503050406030204" pitchFamily="18" charset="0"/>
                <a:ea typeface="Cambria" panose="02040503050406030204" pitchFamily="18" charset="0"/>
              </a:rPr>
              <a:t>Frivillig innsats for tilrettelegging av kurset (ulønnet arbeid):</a:t>
            </a:r>
            <a:r>
              <a:rPr lang="nb-NO" sz="1600" dirty="0">
                <a:latin typeface="Cambria" panose="02040503050406030204" pitchFamily="18" charset="0"/>
                <a:ea typeface="Cambria" panose="02040503050406030204" pitchFamily="18" charset="0"/>
              </a:rPr>
              <a:t> Her gjelder samme tolkningen som ellers for frivillig innsats for tilrettelegging av kurset. Dette gjelder ikke hvilket som helst frivillig arbeid, bare der det har med å tilrettelegge for nettbasert undervisning for deltakere som ellers ikke ville kunnet delta på kurset uten denne tilretteleggingen. Her tenker vi umiddelbart på at dette gjelder mest for ulønnet arbeid med å tilpasse kursprogram.</a:t>
            </a:r>
          </a:p>
          <a:p>
            <a:r>
              <a:rPr lang="nb-NO" sz="1600" b="1" dirty="0">
                <a:latin typeface="Cambria" panose="02040503050406030204" pitchFamily="18" charset="0"/>
                <a:ea typeface="Cambria" panose="02040503050406030204" pitchFamily="18" charset="0"/>
              </a:rPr>
              <a:t>Ekstra planleggings-, utviklings-, og oppfølgingsarbeid fra ansatte i organisasjonen:</a:t>
            </a:r>
            <a:r>
              <a:rPr lang="nb-NO" sz="1600" dirty="0">
                <a:latin typeface="Cambria" panose="02040503050406030204" pitchFamily="18" charset="0"/>
                <a:ea typeface="Cambria" panose="02040503050406030204" pitchFamily="18" charset="0"/>
              </a:rPr>
              <a:t> Motivasjonsarbeid kan være aktuelt særlig i forbindelse med nettbasert undervisning. Tilpasning av tilrettelagt kursprogram også.</a:t>
            </a:r>
          </a:p>
          <a:p>
            <a:endParaRPr lang="nb-NO" sz="1000" dirty="0"/>
          </a:p>
        </p:txBody>
      </p:sp>
    </p:spTree>
    <p:extLst>
      <p:ext uri="{BB962C8B-B14F-4D97-AF65-F5344CB8AC3E}">
        <p14:creationId xmlns:p14="http://schemas.microsoft.com/office/powerpoint/2010/main" val="1702713945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831</TotalTime>
  <Words>426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Office-tema</vt:lpstr>
      <vt:lpstr>Nettbaserte kurs</vt:lpstr>
      <vt:lpstr>TRT ved nettbaserte kurs (finnes på «Hjem-fanen i KursAdmin)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Elin Sollid</dc:creator>
  <cp:lastModifiedBy>Jorunn Myhren</cp:lastModifiedBy>
  <cp:revision>98</cp:revision>
  <cp:lastPrinted>2020-01-31T08:05:00Z</cp:lastPrinted>
  <dcterms:created xsi:type="dcterms:W3CDTF">2017-10-05T09:32:22Z</dcterms:created>
  <dcterms:modified xsi:type="dcterms:W3CDTF">2020-10-22T07:46:48Z</dcterms:modified>
</cp:coreProperties>
</file>