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56" r:id="rId2"/>
    <p:sldId id="316" r:id="rId3"/>
    <p:sldId id="280" r:id="rId4"/>
    <p:sldId id="323" r:id="rId5"/>
    <p:sldId id="281" r:id="rId6"/>
    <p:sldId id="259" r:id="rId7"/>
    <p:sldId id="376" r:id="rId8"/>
    <p:sldId id="317" r:id="rId9"/>
    <p:sldId id="418" r:id="rId10"/>
    <p:sldId id="318" r:id="rId11"/>
    <p:sldId id="319" r:id="rId12"/>
    <p:sldId id="320" r:id="rId13"/>
    <p:sldId id="289" r:id="rId14"/>
    <p:sldId id="292" r:id="rId15"/>
    <p:sldId id="291" r:id="rId16"/>
    <p:sldId id="290" r:id="rId17"/>
    <p:sldId id="371" r:id="rId18"/>
    <p:sldId id="372" r:id="rId19"/>
    <p:sldId id="370"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73" r:id="rId66"/>
    <p:sldId id="374" r:id="rId67"/>
    <p:sldId id="375" r:id="rId68"/>
    <p:sldId id="420" r:id="rId69"/>
    <p:sldId id="377" r:id="rId70"/>
    <p:sldId id="380" r:id="rId71"/>
    <p:sldId id="381" r:id="rId72"/>
    <p:sldId id="384" r:id="rId73"/>
    <p:sldId id="402" r:id="rId74"/>
    <p:sldId id="403" r:id="rId75"/>
    <p:sldId id="404" r:id="rId76"/>
    <p:sldId id="405" r:id="rId77"/>
    <p:sldId id="406" r:id="rId78"/>
    <p:sldId id="314" r:id="rId79"/>
    <p:sldId id="321" r:id="rId80"/>
    <p:sldId id="322" r:id="rId81"/>
    <p:sldId id="415" r:id="rId82"/>
    <p:sldId id="414" r:id="rId83"/>
    <p:sldId id="419" r:id="rId84"/>
    <p:sldId id="400" r:id="rId85"/>
    <p:sldId id="401" r:id="rId86"/>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66158" autoAdjust="0"/>
  </p:normalViewPr>
  <p:slideViewPr>
    <p:cSldViewPr>
      <p:cViewPr varScale="1">
        <p:scale>
          <a:sx n="57" d="100"/>
          <a:sy n="57" d="100"/>
        </p:scale>
        <p:origin x="177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3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250A8CC-65F7-46FA-BAF7-CBEC952DDF2A}" type="datetimeFigureOut">
              <a:rPr lang="nb-NO" smtClean="0"/>
              <a:pPr/>
              <a:t>30.08.2016</a:t>
            </a:fld>
            <a:endParaRPr lang="nb-NO"/>
          </a:p>
        </p:txBody>
      </p:sp>
      <p:sp>
        <p:nvSpPr>
          <p:cNvPr id="4" name="Plassholder for bunn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8D1DF37-F768-4B8F-AD1C-347A7D9DD71E}" type="slidenum">
              <a:rPr lang="nb-NO" smtClean="0"/>
              <a:pPr/>
              <a:t>‹#›</a:t>
            </a:fld>
            <a:endParaRPr lang="nb-NO"/>
          </a:p>
        </p:txBody>
      </p:sp>
    </p:spTree>
    <p:extLst>
      <p:ext uri="{BB962C8B-B14F-4D97-AF65-F5344CB8AC3E}">
        <p14:creationId xmlns:p14="http://schemas.microsoft.com/office/powerpoint/2010/main" val="2086724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0D96E96-0427-4C6F-8FAA-D002BA1AB674}" type="datetimeFigureOut">
              <a:rPr lang="nb-NO" smtClean="0"/>
              <a:pPr/>
              <a:t>30.08.2016</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82B44A-0334-42C1-AE7B-B5EA54F6F430}" type="slidenum">
              <a:rPr lang="nb-NO" smtClean="0"/>
              <a:pPr/>
              <a:t>‹#›</a:t>
            </a:fld>
            <a:endParaRPr lang="nb-NO"/>
          </a:p>
        </p:txBody>
      </p:sp>
    </p:spTree>
    <p:extLst>
      <p:ext uri="{BB962C8B-B14F-4D97-AF65-F5344CB8AC3E}">
        <p14:creationId xmlns:p14="http://schemas.microsoft.com/office/powerpoint/2010/main" val="41186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0" dirty="0" smtClean="0"/>
              <a:t>Dette er et kurs som tilbys gjennom</a:t>
            </a:r>
            <a:r>
              <a:rPr lang="nb-NO" b="0" baseline="0" dirty="0" smtClean="0"/>
              <a:t> FUNKIS</a:t>
            </a:r>
          </a:p>
          <a:p>
            <a:r>
              <a:rPr lang="nb-NO" b="0" baseline="0" dirty="0" smtClean="0"/>
              <a:t>Det består av:</a:t>
            </a:r>
          </a:p>
          <a:p>
            <a:pPr marL="171450" indent="-171450">
              <a:buFontTx/>
              <a:buChar char="-"/>
            </a:pPr>
            <a:r>
              <a:rPr lang="nb-NO" b="0" baseline="0" dirty="0" smtClean="0"/>
              <a:t>Kursprogram</a:t>
            </a:r>
          </a:p>
          <a:p>
            <a:pPr marL="171450" indent="-171450">
              <a:buFontTx/>
              <a:buChar char="-"/>
            </a:pPr>
            <a:r>
              <a:rPr lang="nb-NO" b="0" baseline="0" dirty="0" smtClean="0"/>
              <a:t>Studieplan </a:t>
            </a:r>
          </a:p>
          <a:p>
            <a:pPr marL="171450" indent="-171450">
              <a:buFontTx/>
              <a:buChar char="-"/>
            </a:pPr>
            <a:r>
              <a:rPr lang="nb-NO" b="0" baseline="0" dirty="0" smtClean="0"/>
              <a:t>Presentasjon, med kommentarer, i </a:t>
            </a:r>
            <a:r>
              <a:rPr lang="nb-NO" b="0" baseline="0" dirty="0" err="1" smtClean="0"/>
              <a:t>powerpoint</a:t>
            </a:r>
            <a:endParaRPr lang="nb-NO" b="0" baseline="0" dirty="0" smtClean="0"/>
          </a:p>
          <a:p>
            <a:endParaRPr lang="nb-NO" b="0"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1</a:t>
            </a:fld>
            <a:endParaRPr lang="nb-NO"/>
          </a:p>
        </p:txBody>
      </p:sp>
    </p:spTree>
    <p:extLst>
      <p:ext uri="{BB962C8B-B14F-4D97-AF65-F5344CB8AC3E}">
        <p14:creationId xmlns:p14="http://schemas.microsoft.com/office/powerpoint/2010/main" val="2906007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latin typeface="+mn-lt"/>
                <a:ea typeface="+mn-ea"/>
                <a:cs typeface="+mn-cs"/>
              </a:rPr>
              <a:t>Brukermedvirkning</a:t>
            </a:r>
            <a:r>
              <a:rPr lang="nb-NO" sz="1200" kern="1200" baseline="0" dirty="0" smtClean="0">
                <a:solidFill>
                  <a:schemeClr val="tx1"/>
                </a:solidFill>
                <a:latin typeface="+mn-lt"/>
                <a:ea typeface="+mn-ea"/>
                <a:cs typeface="+mn-cs"/>
              </a:rPr>
              <a:t> kan skje på ulike nivåer. Når en pasient eller bruker samarbeider med helsepersonell om å planlegge, gjennomføre og evaluere egen behandling skjer dette på individ-nivå – mellom den enkelte pasient og hennes/hans behandler(e).</a:t>
            </a:r>
          </a:p>
          <a:p>
            <a:r>
              <a:rPr lang="nb-NO" sz="1200" kern="1200" baseline="0" dirty="0" smtClean="0">
                <a:solidFill>
                  <a:schemeClr val="tx1"/>
                </a:solidFill>
                <a:latin typeface="+mn-lt"/>
                <a:ea typeface="+mn-ea"/>
                <a:cs typeface="+mn-cs"/>
              </a:rPr>
              <a:t>Når enkeltpersoner går inn i utvalg eller prosjekter skjer medvirkningen på systemnivå. Et eksempel på slik medvirkning er i sykehusenes brukerutvalg. </a:t>
            </a:r>
            <a:r>
              <a:rPr lang="nb-NO" dirty="0" smtClean="0">
                <a:effectLst/>
              </a:rPr>
              <a:t>Brukerutvalget er et samarbeidsforum mellom sykehusledelsen, bruker­organisasjoner, pasienter og pårørende, og a</a:t>
            </a:r>
            <a:r>
              <a:rPr lang="nb-NO" sz="1200" kern="1200" baseline="0" dirty="0" smtClean="0">
                <a:solidFill>
                  <a:schemeClr val="tx1"/>
                </a:solidFill>
                <a:latin typeface="+mn-lt"/>
                <a:ea typeface="+mn-ea"/>
                <a:cs typeface="+mn-cs"/>
              </a:rPr>
              <a:t>lle sykehus er pålagt å ha et slikt. I utvalget sitter representanter </a:t>
            </a:r>
            <a:r>
              <a:rPr lang="nb-NO" dirty="0" smtClean="0">
                <a:effectLst/>
              </a:rPr>
              <a:t>for ulike brukerorganisasjoner. Brukerutvalget skal være pasientenes og befolkningens talerør inn i sykehuset. </a:t>
            </a:r>
            <a:br>
              <a:rPr lang="nb-NO" dirty="0" smtClean="0">
                <a:effectLst/>
              </a:rPr>
            </a:br>
            <a:r>
              <a:rPr lang="nb-NO" sz="1200" kern="1200" dirty="0" smtClean="0">
                <a:solidFill>
                  <a:schemeClr val="tx1"/>
                </a:solidFill>
                <a:latin typeface="+mn-lt"/>
                <a:ea typeface="+mn-ea"/>
                <a:cs typeface="+mn-cs"/>
              </a:rPr>
              <a:t>Brukermedvirkning i forskning er fremdeles relativt nytt. Med brukermedvirkning i forskning forstår vi å involvere brukere i forskningsarbeid. Dette kan skje på</a:t>
            </a:r>
            <a:r>
              <a:rPr lang="nb-NO" sz="1200" kern="1200" baseline="0" dirty="0" smtClean="0">
                <a:solidFill>
                  <a:schemeClr val="tx1"/>
                </a:solidFill>
                <a:latin typeface="+mn-lt"/>
                <a:ea typeface="+mn-ea"/>
                <a:cs typeface="+mn-cs"/>
              </a:rPr>
              <a:t> ulike måter. </a:t>
            </a:r>
            <a:r>
              <a:rPr lang="nb-NO" sz="1200" dirty="0" smtClean="0">
                <a:solidFill>
                  <a:srgbClr val="000000"/>
                </a:solidFill>
                <a:ea typeface="Calibri"/>
                <a:cs typeface="Calibri"/>
                <a:sym typeface="Calibri"/>
              </a:rPr>
              <a:t>Formell representasjon i styringsgrupper, komiteer og strategiske utvalg innebærer å være med å utforme overordnende strategier,</a:t>
            </a:r>
            <a:r>
              <a:rPr lang="nb-NO" sz="1200" baseline="0" dirty="0" smtClean="0">
                <a:solidFill>
                  <a:srgbClr val="000000"/>
                </a:solidFill>
                <a:ea typeface="Calibri"/>
                <a:cs typeface="Calibri"/>
                <a:sym typeface="Calibri"/>
              </a:rPr>
              <a:t> og delta i vurdering av f.eks. hva som skal prioriteres i fordeling av forskningsmidler.</a:t>
            </a:r>
          </a:p>
          <a:p>
            <a:r>
              <a:rPr lang="nb-NO" sz="1200" baseline="0" dirty="0" smtClean="0">
                <a:solidFill>
                  <a:srgbClr val="000000"/>
                </a:solidFill>
                <a:ea typeface="Calibri"/>
                <a:cs typeface="Calibri"/>
                <a:sym typeface="Calibri"/>
              </a:rPr>
              <a:t>Det kan også skje i form av o</a:t>
            </a:r>
            <a:r>
              <a:rPr lang="nb-NO" sz="1200" dirty="0" smtClean="0">
                <a:solidFill>
                  <a:srgbClr val="000000"/>
                </a:solidFill>
                <a:ea typeface="Calibri"/>
                <a:cs typeface="Calibri"/>
                <a:sym typeface="Calibri"/>
              </a:rPr>
              <a:t>rganisert samarbeid mellom f.eks. forskere og en brukerorganisasjon, for eksempel i et forskningsnettverk.</a:t>
            </a:r>
            <a:br>
              <a:rPr lang="nb-NO" sz="1200" dirty="0" smtClean="0">
                <a:solidFill>
                  <a:srgbClr val="000000"/>
                </a:solidFill>
                <a:ea typeface="Calibri"/>
                <a:cs typeface="Calibri"/>
                <a:sym typeface="Calibri"/>
              </a:rPr>
            </a:br>
            <a:r>
              <a:rPr lang="nb-NO" sz="1200" dirty="0" smtClean="0">
                <a:solidFill>
                  <a:srgbClr val="000000"/>
                </a:solidFill>
                <a:ea typeface="Calibri"/>
                <a:cs typeface="Calibri"/>
                <a:sym typeface="Calibri"/>
              </a:rPr>
              <a:t>Vider</a:t>
            </a:r>
            <a:r>
              <a:rPr lang="nb-NO" sz="1200" baseline="0" dirty="0" smtClean="0">
                <a:solidFill>
                  <a:srgbClr val="000000"/>
                </a:solidFill>
                <a:ea typeface="Calibri"/>
                <a:cs typeface="Calibri"/>
                <a:sym typeface="Calibri"/>
              </a:rPr>
              <a:t>e kan det skje gjennom d</a:t>
            </a:r>
            <a:r>
              <a:rPr lang="nb-NO" sz="1200" dirty="0" smtClean="0">
                <a:solidFill>
                  <a:srgbClr val="000000"/>
                </a:solidFill>
                <a:ea typeface="Calibri"/>
                <a:cs typeface="Calibri"/>
                <a:sym typeface="Calibri"/>
              </a:rPr>
              <a:t>irekte involvering ved at brukerrepresentanter deltar i prosjektgrupper og gir innspill til utforming, gjennomføring og evaluering av et forskningsprosjekt</a:t>
            </a:r>
            <a:r>
              <a:rPr lang="nb-NO" sz="2000" dirty="0" smtClean="0">
                <a:solidFill>
                  <a:srgbClr val="000000"/>
                </a:solidFill>
                <a:ea typeface="Calibri"/>
                <a:cs typeface="Calibri"/>
                <a:sym typeface="Calibri"/>
              </a:rPr>
              <a:t>.</a:t>
            </a:r>
            <a:endParaRPr lang="nb-NO" dirty="0" smtClean="0">
              <a:solidFill>
                <a:srgbClr val="000000"/>
              </a:solidFill>
              <a:ea typeface="Calibri"/>
              <a:cs typeface="Calibri"/>
              <a:sym typeface="Calibri"/>
            </a:endParaRPr>
          </a:p>
          <a:p>
            <a:endParaRPr lang="nb-NO" sz="1200" kern="1200" dirty="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10</a:t>
            </a:fld>
            <a:endParaRPr lang="nb-NO"/>
          </a:p>
        </p:txBody>
      </p:sp>
    </p:spTree>
    <p:extLst>
      <p:ext uri="{BB962C8B-B14F-4D97-AF65-F5344CB8AC3E}">
        <p14:creationId xmlns:p14="http://schemas.microsoft.com/office/powerpoint/2010/main" val="3637082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Det å være brukerrepresentant er å gå inn i en bestemt rolle. Rolle forstås gjerne som </a:t>
            </a:r>
            <a:r>
              <a:rPr lang="nb-NO" sz="1200" dirty="0" smtClean="0"/>
              <a:t>summen av de normer og forventninger som knytter seg til en bestemt oppgave, stilling eller gruppe i samfunnet. Med andre ord, når man er brukerrepresentant</a:t>
            </a:r>
            <a:r>
              <a:rPr lang="nb-NO" sz="1200" baseline="0" dirty="0" smtClean="0"/>
              <a:t> stilles det noen forventninger til hvordan man skal oppføre seg og hva man skal bidra med.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latin typeface="+mn-lt"/>
                <a:ea typeface="+mn-ea"/>
                <a:cs typeface="+mn-cs"/>
              </a:rPr>
              <a:t>Når man sier ja til å delta som brukerrepresentant bør</a:t>
            </a:r>
            <a:r>
              <a:rPr lang="nb-NO" sz="1200" kern="1200" baseline="0" dirty="0" smtClean="0">
                <a:solidFill>
                  <a:schemeClr val="tx1"/>
                </a:solidFill>
                <a:latin typeface="+mn-lt"/>
                <a:ea typeface="+mn-ea"/>
                <a:cs typeface="+mn-cs"/>
              </a:rPr>
              <a:t> man derfor reflektere og avklare for seg selv forholdet til egen sykdom og erfaringer, og hva av dette som er relevant å formidle inn i prosjektet. Dette gjelder også for pårørende som er brukerrepresentanter. </a:t>
            </a:r>
            <a:endParaRPr lang="nb-NO" sz="1200" kern="1200" dirty="0" smtClean="0">
              <a:solidFill>
                <a:schemeClr val="tx1"/>
              </a:solidFill>
              <a:latin typeface="+mn-lt"/>
              <a:ea typeface="+mn-ea"/>
              <a:cs typeface="+mn-cs"/>
            </a:endParaRPr>
          </a:p>
          <a:p>
            <a:endParaRPr lang="nb-NO" dirty="0" smtClean="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11</a:t>
            </a:fld>
            <a:endParaRPr lang="nb-NO"/>
          </a:p>
        </p:txBody>
      </p:sp>
    </p:spTree>
    <p:extLst>
      <p:ext uri="{BB962C8B-B14F-4D97-AF65-F5344CB8AC3E}">
        <p14:creationId xmlns:p14="http://schemas.microsoft.com/office/powerpoint/2010/main" val="1358737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200" b="0" i="0" u="none" strike="noStrike" cap="none" dirty="0" smtClean="0">
                <a:solidFill>
                  <a:schemeClr val="dk1"/>
                </a:solidFill>
                <a:latin typeface="+mn-lt"/>
                <a:ea typeface="Calibri"/>
                <a:cs typeface="Calibri"/>
                <a:sym typeface="Calibri"/>
              </a:rPr>
              <a:t>Stigen </a:t>
            </a:r>
            <a:r>
              <a:rPr lang="nb-NO" sz="1200" b="0" i="0" u="none" strike="noStrike" cap="none" dirty="0" smtClean="0">
                <a:solidFill>
                  <a:schemeClr val="dk1"/>
                </a:solidFill>
                <a:latin typeface="+mn-lt"/>
                <a:ea typeface="Calibri"/>
                <a:cs typeface="Calibri"/>
                <a:sym typeface="Calibri"/>
              </a:rPr>
              <a:t>illustrerer at rollen</a:t>
            </a:r>
            <a:r>
              <a:rPr lang="nb-NO" sz="1200" b="0" i="0" u="none" strike="noStrike" cap="none" baseline="0" dirty="0" smtClean="0">
                <a:solidFill>
                  <a:schemeClr val="dk1"/>
                </a:solidFill>
                <a:latin typeface="+mn-lt"/>
                <a:ea typeface="Calibri"/>
                <a:cs typeface="Calibri"/>
                <a:sym typeface="Calibri"/>
              </a:rPr>
              <a:t> en brukerrepresentant har og grad av medvirkning kan variere. Laveste grad på stigen er å bidra med informasjon, det vil si at man kan bidra med informasjon og blir hørt, men deltar ikke i diskusjoner og beslutninger.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cap="none" baseline="0" dirty="0" smtClean="0">
                <a:solidFill>
                  <a:schemeClr val="dk1"/>
                </a:solidFill>
                <a:latin typeface="+mn-lt"/>
                <a:ea typeface="Calibri"/>
                <a:cs typeface="Calibri"/>
                <a:sym typeface="Calibri"/>
              </a:rPr>
              <a:t>Neste trinn konsulent eller rådgiverrollen, hvor man bidrar mer aktivt både med informasjon og råd, og deltar i diskusjoner.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cap="none" baseline="0" dirty="0" smtClean="0">
                <a:solidFill>
                  <a:schemeClr val="dk1"/>
                </a:solidFill>
                <a:latin typeface="+mn-lt"/>
                <a:ea typeface="Calibri"/>
                <a:cs typeface="Calibri"/>
                <a:sym typeface="Calibri"/>
              </a:rPr>
              <a:t>Som samarbeidspartner på trinn 3 har man innflytelse, og er med og utformer og tar beslutninger.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cap="none" baseline="0" dirty="0" smtClean="0">
                <a:solidFill>
                  <a:schemeClr val="dk1"/>
                </a:solidFill>
                <a:latin typeface="+mn-lt"/>
                <a:ea typeface="Calibri"/>
                <a:cs typeface="Calibri"/>
                <a:sym typeface="Calibri"/>
              </a:rPr>
              <a:t>På det øverste trinnet har bruker kontroll og leder eller styrer og tar de endelige beslutninger. Et eksempel på bruker i kontroll er når en pasientorganisasjon lyser ut forskningsmidler og beslutter hvilke prosjekter som skal få midler, eller er oppdragsgiver for et prosjekt som utføres på bestilling.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u="none" strike="noStrike" cap="none" baseline="0" dirty="0" smtClean="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cap="none" baseline="0" dirty="0" smtClean="0">
                <a:solidFill>
                  <a:schemeClr val="dk1"/>
                </a:solidFill>
                <a:latin typeface="+mn-lt"/>
                <a:ea typeface="Calibri"/>
                <a:cs typeface="Calibri"/>
                <a:sym typeface="Calibri"/>
              </a:rPr>
              <a:t>Stigen kan også forstås som en utviklingsprosess, hvor en bruker kan bevege seg oppover trinnene etter hvert som hun/han får mere trygghet og erfaring. </a:t>
            </a:r>
            <a:endParaRPr lang="nb-NO"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u="none" strike="noStrike" cap="none" baseline="0" dirty="0" smtClean="0">
              <a:solidFill>
                <a:schemeClr val="dk1"/>
              </a:solidFill>
              <a:latin typeface="+mn-lt"/>
              <a:ea typeface="Calibri"/>
              <a:cs typeface="Calibri"/>
              <a:sym typeface="Calibri"/>
            </a:endParaRPr>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12</a:t>
            </a:fld>
            <a:endParaRPr lang="nb-NO"/>
          </a:p>
        </p:txBody>
      </p:sp>
    </p:spTree>
    <p:extLst>
      <p:ext uri="{BB962C8B-B14F-4D97-AF65-F5344CB8AC3E}">
        <p14:creationId xmlns:p14="http://schemas.microsoft.com/office/powerpoint/2010/main" val="3655608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latin typeface="+mn-lt"/>
                <a:ea typeface="+mn-ea"/>
                <a:cs typeface="+mn-cs"/>
              </a:rPr>
              <a:t>Det er avlagt </a:t>
            </a:r>
            <a:r>
              <a:rPr lang="nb-NO" sz="1200" b="0" kern="1200" dirty="0" smtClean="0">
                <a:solidFill>
                  <a:schemeClr val="tx1"/>
                </a:solidFill>
                <a:latin typeface="+mn-lt"/>
                <a:ea typeface="+mn-ea"/>
                <a:cs typeface="+mn-cs"/>
              </a:rPr>
              <a:t>en</a:t>
            </a:r>
            <a:r>
              <a:rPr lang="nb-NO" sz="1200" b="0" kern="1200" baseline="0" dirty="0" smtClean="0">
                <a:solidFill>
                  <a:schemeClr val="tx1"/>
                </a:solidFill>
                <a:latin typeface="+mn-lt"/>
                <a:ea typeface="+mn-ea"/>
                <a:cs typeface="+mn-cs"/>
              </a:rPr>
              <a:t> </a:t>
            </a:r>
            <a:r>
              <a:rPr lang="nb-NO" sz="1200" b="0" kern="1200" dirty="0" smtClean="0">
                <a:solidFill>
                  <a:schemeClr val="tx1"/>
                </a:solidFill>
                <a:latin typeface="+mn-lt"/>
                <a:ea typeface="+mn-ea"/>
                <a:cs typeface="+mn-cs"/>
              </a:rPr>
              <a:t>doktorgrad som handler om å kartlegge resultatene av brukermedvirkning i forskning. </a:t>
            </a:r>
            <a:r>
              <a:rPr lang="nb-NO" sz="1200" kern="1200" dirty="0" smtClean="0">
                <a:solidFill>
                  <a:schemeClr val="tx1"/>
                </a:solidFill>
                <a:latin typeface="+mn-lt"/>
                <a:ea typeface="+mn-ea"/>
                <a:cs typeface="+mn-cs"/>
              </a:rPr>
              <a:t>Dette er det nederlenderen og professor Maarten de </a:t>
            </a:r>
            <a:r>
              <a:rPr lang="nb-NO" sz="1200" kern="1200" dirty="0" err="1" smtClean="0">
                <a:solidFill>
                  <a:schemeClr val="tx1"/>
                </a:solidFill>
                <a:latin typeface="+mn-lt"/>
                <a:ea typeface="+mn-ea"/>
                <a:cs typeface="+mn-cs"/>
              </a:rPr>
              <a:t>Wiit</a:t>
            </a:r>
            <a:r>
              <a:rPr lang="nb-NO" sz="1200" kern="1200" dirty="0" smtClean="0">
                <a:solidFill>
                  <a:schemeClr val="tx1"/>
                </a:solidFill>
                <a:latin typeface="+mn-lt"/>
                <a:ea typeface="+mn-ea"/>
                <a:cs typeface="+mn-cs"/>
              </a:rPr>
              <a:t> som har gjort. Han er helt tydelig på at brukermedvirkning i forskning er en prosess og her</a:t>
            </a:r>
            <a:r>
              <a:rPr lang="nb-NO" sz="1200" kern="1200" baseline="0" dirty="0" smtClean="0">
                <a:solidFill>
                  <a:schemeClr val="tx1"/>
                </a:solidFill>
                <a:latin typeface="+mn-lt"/>
                <a:ea typeface="+mn-ea"/>
                <a:cs typeface="+mn-cs"/>
              </a:rPr>
              <a:t> er</a:t>
            </a:r>
            <a:r>
              <a:rPr lang="nb-NO" sz="1200" kern="1200" dirty="0" smtClean="0">
                <a:solidFill>
                  <a:schemeClr val="tx1"/>
                </a:solidFill>
                <a:latin typeface="+mn-lt"/>
                <a:ea typeface="+mn-ea"/>
                <a:cs typeface="+mn-cs"/>
              </a:rPr>
              <a:t> noe av det han mener og har funnet at er viktig.</a:t>
            </a:r>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13</a:t>
            </a:fld>
            <a:endParaRPr lang="nb-NO"/>
          </a:p>
        </p:txBody>
      </p:sp>
    </p:spTree>
    <p:extLst>
      <p:ext uri="{BB962C8B-B14F-4D97-AF65-F5344CB8AC3E}">
        <p14:creationId xmlns:p14="http://schemas.microsoft.com/office/powerpoint/2010/main" val="1401629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Forts </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14</a:t>
            </a:fld>
            <a:endParaRPr lang="nb-NO"/>
          </a:p>
        </p:txBody>
      </p:sp>
    </p:spTree>
    <p:extLst>
      <p:ext uri="{BB962C8B-B14F-4D97-AF65-F5344CB8AC3E}">
        <p14:creationId xmlns:p14="http://schemas.microsoft.com/office/powerpoint/2010/main" val="2501843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Forts:</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15</a:t>
            </a:fld>
            <a:endParaRPr lang="nb-NO"/>
          </a:p>
        </p:txBody>
      </p:sp>
    </p:spTree>
    <p:extLst>
      <p:ext uri="{BB962C8B-B14F-4D97-AF65-F5344CB8AC3E}">
        <p14:creationId xmlns:p14="http://schemas.microsoft.com/office/powerpoint/2010/main" val="643601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0" kern="1200" dirty="0" smtClean="0">
                <a:solidFill>
                  <a:schemeClr val="tx1"/>
                </a:solidFill>
                <a:latin typeface="+mn-lt"/>
                <a:ea typeface="+mn-ea"/>
                <a:cs typeface="+mn-cs"/>
              </a:rPr>
              <a:t>Hvorfor brukermedvirkning i forskning? </a:t>
            </a:r>
            <a:r>
              <a:rPr lang="nb-NO" sz="1200" kern="1200" dirty="0" smtClean="0">
                <a:solidFill>
                  <a:schemeClr val="tx1"/>
                </a:solidFill>
                <a:latin typeface="+mn-lt"/>
                <a:ea typeface="+mn-ea"/>
                <a:cs typeface="+mn-cs"/>
              </a:rPr>
              <a:t>– hva tenker dere?? Noter ned det du kommer på (et par minutter) så tar vi en </a:t>
            </a:r>
            <a:r>
              <a:rPr lang="nb-NO" sz="1200" b="1" kern="1200" dirty="0" smtClean="0">
                <a:solidFill>
                  <a:schemeClr val="tx1"/>
                </a:solidFill>
                <a:latin typeface="+mn-lt"/>
                <a:ea typeface="+mn-ea"/>
                <a:cs typeface="+mn-cs"/>
              </a:rPr>
              <a:t>refleksjonsrunde i plenum</a:t>
            </a:r>
            <a:r>
              <a:rPr lang="nb-NO" sz="1200" kern="1200" dirty="0" smtClean="0">
                <a:solidFill>
                  <a:schemeClr val="tx1"/>
                </a:solidFill>
                <a:latin typeface="+mn-lt"/>
                <a:ea typeface="+mn-ea"/>
                <a:cs typeface="+mn-cs"/>
              </a:rPr>
              <a:t>  </a:t>
            </a:r>
          </a:p>
          <a:p>
            <a:r>
              <a:rPr lang="nb-NO" sz="1200" kern="1200" dirty="0" smtClean="0">
                <a:solidFill>
                  <a:schemeClr val="tx1"/>
                </a:solidFill>
                <a:latin typeface="+mn-lt"/>
                <a:ea typeface="+mn-ea"/>
                <a:cs typeface="+mn-cs"/>
              </a:rPr>
              <a:t>La deltagerne komme med forslag</a:t>
            </a:r>
            <a:r>
              <a:rPr lang="nb-NO" sz="1200" kern="1200" baseline="0" dirty="0" smtClean="0">
                <a:solidFill>
                  <a:schemeClr val="tx1"/>
                </a:solidFill>
                <a:latin typeface="+mn-lt"/>
                <a:ea typeface="+mn-ea"/>
                <a:cs typeface="+mn-cs"/>
              </a:rPr>
              <a:t> og diskuter.</a:t>
            </a:r>
            <a:endParaRPr lang="nb-NO" sz="1200" kern="1200" dirty="0" smtClean="0">
              <a:solidFill>
                <a:schemeClr val="tx1"/>
              </a:solidFill>
              <a:latin typeface="+mn-lt"/>
              <a:ea typeface="+mn-ea"/>
              <a:cs typeface="+mn-cs"/>
            </a:endParaRPr>
          </a:p>
          <a:p>
            <a:endParaRPr lang="nb-NO" sz="1200" kern="1200" dirty="0" smtClean="0">
              <a:solidFill>
                <a:schemeClr val="tx1"/>
              </a:solidFill>
              <a:latin typeface="+mn-lt"/>
              <a:ea typeface="+mn-ea"/>
              <a:cs typeface="+mn-cs"/>
            </a:endParaRPr>
          </a:p>
          <a:p>
            <a:r>
              <a:rPr lang="nb-NO" sz="1200" kern="1200" dirty="0" smtClean="0">
                <a:solidFill>
                  <a:schemeClr val="tx1"/>
                </a:solidFill>
                <a:latin typeface="+mn-lt"/>
                <a:ea typeface="+mn-ea"/>
                <a:cs typeface="+mn-cs"/>
              </a:rPr>
              <a:t>Noen eksempler på hvorfor:</a:t>
            </a:r>
          </a:p>
          <a:p>
            <a:pPr>
              <a:buFontTx/>
              <a:buChar char="-"/>
            </a:pPr>
            <a:r>
              <a:rPr lang="nb-NO" sz="1200" kern="1200" dirty="0" smtClean="0">
                <a:solidFill>
                  <a:schemeClr val="tx1"/>
                </a:solidFill>
                <a:latin typeface="+mn-lt"/>
                <a:ea typeface="+mn-ea"/>
                <a:cs typeface="+mn-cs"/>
              </a:rPr>
              <a:t>Mer relevant forskning og større nytteverdi</a:t>
            </a:r>
          </a:p>
          <a:p>
            <a:pPr>
              <a:buFontTx/>
              <a:buChar char="-"/>
            </a:pPr>
            <a:r>
              <a:rPr lang="nb-NO" sz="1200" kern="1200" dirty="0" smtClean="0">
                <a:solidFill>
                  <a:schemeClr val="tx1"/>
                </a:solidFill>
                <a:latin typeface="+mn-lt"/>
                <a:ea typeface="+mn-ea"/>
                <a:cs typeface="+mn-cs"/>
              </a:rPr>
              <a:t>Brukerne har den erfaringsbaserte kunnskapen</a:t>
            </a:r>
            <a:r>
              <a:rPr lang="nb-NO" sz="1200" kern="1200" baseline="0" dirty="0" smtClean="0">
                <a:solidFill>
                  <a:schemeClr val="tx1"/>
                </a:solidFill>
                <a:latin typeface="+mn-lt"/>
                <a:ea typeface="+mn-ea"/>
                <a:cs typeface="+mn-cs"/>
              </a:rPr>
              <a:t> – en merverdi fordi brukere som oftest har et annet perspektiv enn forskeren</a:t>
            </a:r>
          </a:p>
          <a:p>
            <a:pPr>
              <a:buFontTx/>
              <a:buChar char="-"/>
            </a:pPr>
            <a:r>
              <a:rPr lang="nb-NO" sz="1200" kern="1200" baseline="0" dirty="0" smtClean="0">
                <a:solidFill>
                  <a:schemeClr val="tx1"/>
                </a:solidFill>
                <a:latin typeface="+mn-lt"/>
                <a:ea typeface="+mn-ea"/>
                <a:cs typeface="+mn-cs"/>
              </a:rPr>
              <a:t>Brukermedvirkningen kan bidra til økt treffsikkerhet i utformingen av både generelle og individuelle helsetilbud</a:t>
            </a:r>
            <a:r>
              <a:rPr lang="nb-NO" sz="1200" kern="1200" dirty="0" smtClean="0">
                <a:solidFill>
                  <a:schemeClr val="tx1"/>
                </a:solidFill>
                <a:latin typeface="+mn-lt"/>
                <a:ea typeface="+mn-ea"/>
                <a:cs typeface="+mn-cs"/>
              </a:rPr>
              <a:t/>
            </a:r>
            <a:br>
              <a:rPr lang="nb-NO" sz="1200" kern="1200" dirty="0" smtClean="0">
                <a:solidFill>
                  <a:schemeClr val="tx1"/>
                </a:solidFill>
                <a:latin typeface="+mn-lt"/>
                <a:ea typeface="+mn-ea"/>
                <a:cs typeface="+mn-cs"/>
              </a:rPr>
            </a:b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16</a:t>
            </a:fld>
            <a:endParaRPr lang="nb-NO"/>
          </a:p>
        </p:txBody>
      </p:sp>
    </p:spTree>
    <p:extLst>
      <p:ext uri="{BB962C8B-B14F-4D97-AF65-F5344CB8AC3E}">
        <p14:creationId xmlns:p14="http://schemas.microsoft.com/office/powerpoint/2010/main" val="868246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aseline="0" dirty="0" smtClean="0"/>
              <a:t>I 2006 ble det også utarbeidet en kunnskapsoppsummering hvor man har undersøkt effekten av brukermedvirkning. Da har man søkt og vurdert resultater fra randomiserte kontrollerte studier, hvor resultatene fra prosjekter hvor brukerrepresentanter har vært involvert i arbeidet er sammenlignet med tilsvarende prosjekter hvor brukere ikke har vært med. </a:t>
            </a:r>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17</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nb-NO" baseline="0" dirty="0" smtClean="0"/>
              <a:t>Basert på resultatene fra seks inkluderte studier er konklusjonen at </a:t>
            </a:r>
            <a:r>
              <a:rPr lang="nb-NO" sz="1200" baseline="0" dirty="0" smtClean="0"/>
              <a:t>b</a:t>
            </a:r>
            <a:r>
              <a:rPr lang="nb-NO" sz="1200" dirty="0" smtClean="0"/>
              <a:t>rukermedvirkning i utvikling av informasjonsmateriale gjør informasjonen mer relevant, lettlest og forståelig. Informasjonsmateriale hvor brukere hadde deltatt</a:t>
            </a:r>
            <a:r>
              <a:rPr lang="nb-NO" sz="1200" baseline="0" dirty="0" smtClean="0"/>
              <a:t> i utformingen har også større potensiale for å øke kunnskap hos pasientene som leser det. </a:t>
            </a:r>
          </a:p>
          <a:p>
            <a:pPr marL="0" marR="0" lvl="2" indent="0" algn="l" defTabSz="914400" rtl="0" eaLnBrk="1" fontAlgn="auto" latinLnBrk="0" hangingPunct="1">
              <a:lnSpc>
                <a:spcPct val="100000"/>
              </a:lnSpc>
              <a:spcBef>
                <a:spcPts val="0"/>
              </a:spcBef>
              <a:spcAft>
                <a:spcPts val="0"/>
              </a:spcAft>
              <a:buClrTx/>
              <a:buSzTx/>
              <a:buFontTx/>
              <a:buNone/>
              <a:tabLst/>
              <a:defRPr/>
            </a:pPr>
            <a:r>
              <a:rPr lang="nb-NO" sz="1200" baseline="0" dirty="0" smtClean="0"/>
              <a:t>Utover dette er det få studier som har gjort denne typen sammenligninger, og de få studiene som foreligger er ofte så små eller av så dårlig kvalitet at det er vanskelig å trekke noen sikre konklusjoner.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nb-NO" sz="120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nb-NO" sz="1200" baseline="0" dirty="0" smtClean="0"/>
              <a:t>Det må også sies at det er vanskelig å forske på effekten av brukermedvirkning, fordi det er kostbart og komplisert å gjennomføre randomiserte kontrollerte studier hvor brukermedvirkning er den eneste forskjellen som undersøkes. </a:t>
            </a:r>
          </a:p>
          <a:p>
            <a:pPr marL="0" marR="0" lvl="2" indent="0" algn="l" defTabSz="914400" rtl="0" eaLnBrk="1" fontAlgn="auto" latinLnBrk="0" hangingPunct="1">
              <a:lnSpc>
                <a:spcPct val="100000"/>
              </a:lnSpc>
              <a:spcBef>
                <a:spcPts val="0"/>
              </a:spcBef>
              <a:spcAft>
                <a:spcPts val="0"/>
              </a:spcAft>
              <a:buClrTx/>
              <a:buSzTx/>
              <a:buFontTx/>
              <a:buNone/>
              <a:tabLst/>
              <a:defRPr/>
            </a:pPr>
            <a:endParaRPr lang="nb-NO" sz="280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nb-NO" sz="2800" dirty="0" smtClean="0"/>
          </a:p>
          <a:p>
            <a:endParaRPr lang="nb-NO" sz="2800" dirty="0" smtClean="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18</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Brukermedvirkning i forskning er etter hvert blitt et eget fag- og forskningsfelt, og det er skrevet mange artikler og bøker om temaet.</a:t>
            </a:r>
            <a:r>
              <a:rPr lang="nb-NO" baseline="0" dirty="0" smtClean="0"/>
              <a:t> Det er gjennomgående at forfatterne fremhever at samarbeid mellom brukere og forskere øker relevansen og nytteverdien av forskningen. </a:t>
            </a:r>
          </a:p>
          <a:p>
            <a:r>
              <a:rPr lang="nb-NO" baseline="0" dirty="0" smtClean="0"/>
              <a:t>Se for øvrig lister med litteraturhenvisninger og ressurser i de siste lysarkene.</a:t>
            </a:r>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19</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Trinnene i forskningsprosessen og brukermedvirkningen i de ulike trinnene er utviklet av forsker Ingvild Kjeken, NKRR - Diakonhjemmet sykehus</a:t>
            </a:r>
          </a:p>
          <a:p>
            <a:r>
              <a:rPr lang="nb-NO" dirty="0" smtClean="0"/>
              <a:t>Mens det resterende av kurset er utviklet av brukerrepresentantene</a:t>
            </a:r>
            <a:r>
              <a:rPr lang="nb-NO" baseline="0" dirty="0" smtClean="0"/>
              <a:t> i Norsk Revmatikerforbund (NRF) og erfaringskonsulentene fra NKRR – Diakonhjemmet sykehus</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2</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Forslag til foredragsholderen:</a:t>
            </a:r>
          </a:p>
          <a:p>
            <a:r>
              <a:rPr lang="nb-NO" dirty="0" smtClean="0"/>
              <a:t>Presenter deg selv. </a:t>
            </a:r>
          </a:p>
          <a:p>
            <a:r>
              <a:rPr lang="nb-NO" dirty="0" smtClean="0"/>
              <a:t>«Å lære er å oppdage». I de neste par timene skal vi sammen se på de ulike trinnene i forskningsprosessen og diskutere hva og hvordan brukerrepresentanter kan bidra med/i de ulike trinnene. Jeg tror jeg kan lære dere noe, men jeg tror at dere lærer aller mest av det dere selv tenker, sier og gjør, og av at vi diskuterer og reflekterer sammen. Jeg kommer til å si og fortelle litt, men jeg kommer også til å stille dere en del spørsmål, og håper at dere vil delta aktivt med innspill. Jeg skal ta ansvar for å styre tiden, så om jeg avbryter en diskusjon er det fordi vi må gå videre for å rekke over det vi skal. </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20</a:t>
            </a:fld>
            <a:endParaRPr lang="nb-NO"/>
          </a:p>
        </p:txBody>
      </p:sp>
    </p:spTree>
    <p:extLst>
      <p:ext uri="{BB962C8B-B14F-4D97-AF65-F5344CB8AC3E}">
        <p14:creationId xmlns:p14="http://schemas.microsoft.com/office/powerpoint/2010/main" val="2906007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Her ser dere hva jeg har tenkt at vi skal jobbe sammen om i de neste timene (les opp hvert av kulepunktene og kommenter kort).</a:t>
            </a:r>
          </a:p>
          <a:p>
            <a:endParaRPr lang="nb-NO" dirty="0"/>
          </a:p>
          <a:p>
            <a:r>
              <a:rPr lang="nb-NO" dirty="0" smtClean="0"/>
              <a:t>Til underviseren: I denne presentasjonen er det inkludert et forskningsprosjekt med eksempler på hvordan brukerrepresentanter har medvirket i de ulike fasene i prosjektet. Dersom du har erfaring fra andre prosjekter kan det være lurt å skifte ut eksemplet med et prosjekt du selv kjenner godt.</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21</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Til foreleseren: Still spørsmålet «hva er forskning» – eller «når jeg sier forskning – hva tenker dere på da?» til forsamlingen – la folk svare/komme med forslag. </a:t>
            </a:r>
          </a:p>
          <a:p>
            <a:r>
              <a:rPr lang="nb-NO" dirty="0" smtClean="0"/>
              <a:t>Pass på å fremheve noe positivt i hvert av forslagene.</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22</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Her er en definisjon – (les opp definisjonen). Vis gjerne til (de av) svarene deltagerne har kommet med som er i samsvar med definisjonen underveis. </a:t>
            </a:r>
          </a:p>
          <a:p>
            <a:r>
              <a:rPr lang="nb-NO" dirty="0" smtClean="0"/>
              <a:t>Nøkkelbegreper i definisjonen er «vitenskapelige metoder», «ny gyldig kunnskap», «formidles gjennom fagfellevurderte publikasjoner». Diskuter litt hva dette innebærer.</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23</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Man deler ofte forskning inn i to hovedkategorier: grunnforskning og klinisk (eller anvendt) forskning. </a:t>
            </a:r>
          </a:p>
          <a:p>
            <a:r>
              <a:rPr lang="nb-NO" dirty="0" smtClean="0"/>
              <a:t>Les og forklar definisjonen på grunnforskning – spør om noen av deltagerne har noen eksempler på slik forskning og kom gjerne med eksempler selv. </a:t>
            </a:r>
          </a:p>
          <a:p>
            <a:endParaRPr lang="nb-NO" dirty="0" smtClean="0"/>
          </a:p>
          <a:p>
            <a:r>
              <a:rPr lang="nb-NO" dirty="0" smtClean="0"/>
              <a:t>Et aktuelt eksempel er forskningen som Moser fikk Nobelprisen for. Dette er forskning hvor man er ute etter å forstå hvordan hjernen (og deler og celler i hjernen) fungerer, litt uavhengig av hvilken relevans det har for en spesifikk sykdom eller skade. Noe grunnforskning blir fort relevant for klinisk praksis – i form av f.eks. bedrede metoder for diagnostikk og behandling, mens andre resultater ikke kan anvendes til noe i overskuelig fremtid. Det er likevel spennende å se at resultater fra «gammel grunnforskning» plutselig kan aktualiseres av funn fra for eksempel andre forskningsområder.</a:t>
            </a:r>
          </a:p>
          <a:p>
            <a:endParaRPr lang="nb-NO" dirty="0" smtClean="0"/>
          </a:p>
          <a:p>
            <a:r>
              <a:rPr lang="nb-NO" dirty="0" smtClean="0"/>
              <a:t>Når det gjelder grunnforskning er brukermedvirkning imidlertid sjelden veldig aktuelt.</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24</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Gå gjennom definisjonen av klinisk forskning. Spør om noen kjenner til noen eksempler på slike studier.</a:t>
            </a:r>
          </a:p>
          <a:p>
            <a:endParaRPr lang="nb-NO" dirty="0"/>
          </a:p>
          <a:p>
            <a:r>
              <a:rPr lang="nb-NO" dirty="0" smtClean="0"/>
              <a:t>Det er særlig i klinisk forskning at brukerrepresentanter kan bidra med viktig kunnskap og erfaringer.</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25</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En tredje type prosjekter er utviklingsprosjekter.</a:t>
            </a:r>
          </a:p>
          <a:p>
            <a:r>
              <a:rPr lang="nb-NO" dirty="0" smtClean="0"/>
              <a:t>Gå gjennom definisjonen, spør om noen kjenner til noen utviklingsprosjekter (også ofte kalt fagutviklingsprosjekter). Spør og diskuter hva de viktigste forskjellene mellom kliniske forskningsprosjekter og fagutviklingsprosjekter er. </a:t>
            </a:r>
          </a:p>
          <a:p>
            <a:endParaRPr lang="nb-NO" dirty="0"/>
          </a:p>
          <a:p>
            <a:r>
              <a:rPr lang="nb-NO" dirty="0" smtClean="0"/>
              <a:t>Selv om dette er to ulike typer prosjekter ligger det ofte også mye god fagutvikling i forskningsprosjekter, fordi det bl.a. innebærer at man må jobbe systematisk og at for eksempel mange klinikere må lære seg å utføre undersøkelser grundig og på samme måte.  </a:t>
            </a:r>
            <a:br>
              <a:rPr lang="nb-NO" dirty="0" smtClean="0"/>
            </a:br>
            <a:r>
              <a:rPr lang="nb-NO" dirty="0" smtClean="0"/>
              <a:t>Motsatt kan fagutviklingsprosjekter, hvor man tar i bruk ny kunnskap (for eksempel en undersøkelsesmetode) på en systematisk måte, føre til at man ser «mønstre» eller undrer seg over noe som man ønsker å gå videre med i et forskningsprosjekt.</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26</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Gi deltagerne 2-3 minutter til å skrive ned et eget forskningsspørsmål. Spørsmålet skal begynne med et spørreord (hvem, hva, hvorfor, hvordan </a:t>
            </a:r>
            <a:r>
              <a:rPr lang="nb-NO" dirty="0" err="1" smtClean="0"/>
              <a:t>etc</a:t>
            </a:r>
            <a:r>
              <a:rPr lang="nb-NO" dirty="0" smtClean="0"/>
              <a:t>).</a:t>
            </a:r>
          </a:p>
          <a:p>
            <a:r>
              <a:rPr lang="nb-NO" dirty="0" smtClean="0"/>
              <a:t>Be så noen om å fortelle spørsmålet sitt. Skriv gjerne spørsmålene ned på en tavle eller en </a:t>
            </a:r>
            <a:r>
              <a:rPr lang="nb-NO" dirty="0" err="1" smtClean="0"/>
              <a:t>flip-over</a:t>
            </a:r>
            <a:r>
              <a:rPr lang="nb-NO" dirty="0" smtClean="0"/>
              <a:t>. Det er ikke nødvendig å gå gjennom alle deltagernes spørsmål – 4-5 spørsmål holder.</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27</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Forskningsspørsmålet er kanskje det viktigste i et prosjekt, fordi spørsmålet er avgjørende for hvordan prosjektet utformes. Å formulere gode forskningsspørsmål – å bruke tid på få det klart og tydelig og passe stort, er derfor viktig. </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28</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Her er noen eksempler på ulike typer forskningsspørsmål: </a:t>
            </a:r>
          </a:p>
          <a:p>
            <a:r>
              <a:rPr lang="nb-NO" dirty="0" smtClean="0"/>
              <a:t>Gå gjennom de ulike spørsmålene – og knytt gjerne deltagernes svar opp mot tilsvarende type spørsmål under gjennomgangen.</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29</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buFontTx/>
              <a:buChar char="-"/>
            </a:pPr>
            <a:r>
              <a:rPr lang="nb-NO" dirty="0" smtClean="0"/>
              <a:t>Nasjonal helse- og omsorgsplan ”det må legges bedre til rette for økt brukermedvirkning i forskning og innovasjon”, ”brukere skal være med å utforme alle deler av helsetjenesten”, ”brukermedvirkning i forskning sikrer kvalitet og relevans” ”god kvalitet på tjenestene forutsetter at brukernes erfaringer og synspunkter tas med i utviklingen og anvendelsen av kunnskap”</a:t>
            </a:r>
          </a:p>
          <a:p>
            <a:pPr>
              <a:buFontTx/>
              <a:buChar char="-"/>
            </a:pPr>
            <a:r>
              <a:rPr lang="nb-NO" dirty="0" smtClean="0"/>
              <a:t>St.meld. 10 om kvalitet</a:t>
            </a:r>
            <a:r>
              <a:rPr lang="nb-NO" baseline="0" dirty="0" smtClean="0"/>
              <a:t> og pasientsikkerhet i helse- og omsorgstjenesten sier bl.a. ”når brukerne inkluderes i hele forskningsprosessen, vil forskningen i større grad reflektere brukernes behov og synspunkter” ”det er behov for å legge til rette for økt brukermedvirkning i alle ledd i forskningsprosessen”</a:t>
            </a:r>
          </a:p>
          <a:p>
            <a:pPr>
              <a:buFontTx/>
              <a:buChar char="-"/>
            </a:pPr>
            <a:r>
              <a:rPr lang="nb-NO" baseline="0" dirty="0" smtClean="0"/>
              <a:t>HelseOmsorg21 (forsknings- og innovasjonsstrategi) anbefaler at brukerorganisasjonene tar ansvar for å etablere kurs og andre kompetansefremmede tiltak for brukere og anbefalte videre å innføre krav om dokumentasjon om brukermedvirkning er fraværende.</a:t>
            </a:r>
          </a:p>
          <a:p>
            <a:pPr>
              <a:buFontTx/>
              <a:buChar char="-"/>
            </a:pPr>
            <a:r>
              <a:rPr lang="nb-NO" baseline="0" dirty="0" smtClean="0"/>
              <a:t>Retningslinjene – De regionale helseforetakene (RHF) ble i oppdragsdokument i 2013 bedt om å sørge for opplæring av brukere i grunnleggende forskningsmetode og forskningsprosess i samarbeid med brukere og å utvikle retningslinjer, disse kom i februar 2015</a:t>
            </a:r>
          </a:p>
          <a:p>
            <a:pPr>
              <a:buFontTx/>
              <a:buChar char="-"/>
            </a:pPr>
            <a:r>
              <a:rPr lang="nb-NO" baseline="0" dirty="0" smtClean="0"/>
              <a:t>Norges forskningsråd har tatt anbefalingene fra HelseOmsorg21 ut i praksis og forskere opplever at det er vanskelig å få penger til forskning uten å dokumentere brukermedvirkning</a:t>
            </a:r>
          </a:p>
          <a:p>
            <a:pPr>
              <a:buFontTx/>
              <a:buChar char="-"/>
            </a:pPr>
            <a:r>
              <a:rPr lang="nb-NO" baseline="0" dirty="0" smtClean="0"/>
              <a:t>Høie sier – brukere skal ha mer innflytelse på utformingen av helsetjenester også innenfor forskning</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3</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Innen helseforskning kan man snakke om noen «grunnspørsmål» som de fleste (alle?) forskningsspørsmål er en variant av.</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30</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Dette er helsetjenestens kjernespørsmål. </a:t>
            </a:r>
          </a:p>
          <a:p>
            <a:r>
              <a:rPr lang="nb-NO" dirty="0" smtClean="0"/>
              <a:t>Gå gjennom spørsmålene – og igjen – prøv å knytt deltagernes eksempler opp mot de ulike kjernespørsmålene.</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31</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 syv kjernespørsmålene svarer til seks områder eller tema vi trenger kunnskap om:</a:t>
            </a:r>
          </a:p>
          <a:p>
            <a:r>
              <a:rPr lang="nb-NO" dirty="0" smtClean="0"/>
              <a:t>Gå gjennom de seks kategoriene.</a:t>
            </a:r>
          </a:p>
          <a:p>
            <a:endParaRPr lang="nb-NO" dirty="0" smtClean="0"/>
          </a:p>
          <a:p>
            <a:r>
              <a:rPr lang="nb-NO" dirty="0" smtClean="0"/>
              <a:t>For å besvare de fem første spørsmålene vil man i hovedsak innhente informasjon i form av tall og analysere dette ved hjelp av statistiske metoder. Dette kaller vi gjerne kvantitative studier og kvantitativ metodikk. De viktigste resultatene fra slike studier rapporteres også i form av tall, for eksempel at en ny kreftbehandling forlenger levetiden med x antall år. </a:t>
            </a:r>
          </a:p>
          <a:p>
            <a:endParaRPr lang="nb-NO" dirty="0" smtClean="0"/>
          </a:p>
          <a:p>
            <a:r>
              <a:rPr lang="nb-NO" dirty="0" smtClean="0"/>
              <a:t>For å besvare det siste spørsmålet vil man ofte intervjue pasienter. Intervjuene tas som regel opp på bånd, og innholdet skrives så ut i tekst som analyseres for å finne tema eller kategorier som går igjen. Dette kalles gjerne kvalitative studier og kvalitative metoder, og resultatene formidles i hovedsak gjennom tekst, men noen ganger også gjennom bilder eller film.  </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32</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Som vi tidligere har snakket om er det spørsmålet som avgjør hvordan en studie utformes.</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33</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Bruk eksempler fra listen som er vist tidligere. Spør deltagerne hvordan de ville gått frem for å undersøke hvor mange som egentlig har artrose? Diskuter og skisser en måte å gjøre det på. Gå på samme måte gjennom de andre tre spørsmålene som er fremhevet – få frem deltagernes egne forslag til hvordan man kan få svar på disse spørsmålene.</a:t>
            </a:r>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34</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aseline="0" dirty="0" smtClean="0"/>
              <a:t>Å planlegge, gjennomføre</a:t>
            </a:r>
            <a:r>
              <a:rPr lang="nb-NO" dirty="0" smtClean="0"/>
              <a:t> og omsette i praksis resultater fra en studie er en prosess som går gjennom mange faser. Uavhengig av type forskningsspørsmål eller metodikk vil man likevel gå gjennom de samme fasene. </a:t>
            </a:r>
          </a:p>
          <a:p>
            <a:r>
              <a:rPr lang="nb-NO" baseline="0" dirty="0" smtClean="0"/>
              <a:t>Forklar</a:t>
            </a:r>
            <a:r>
              <a:rPr lang="nb-NO" dirty="0" smtClean="0"/>
              <a:t> kort gangen i forskningsprosessen.</a:t>
            </a:r>
          </a:p>
          <a:p>
            <a:endParaRPr lang="nb-NO" baseline="0" dirty="0"/>
          </a:p>
          <a:p>
            <a:r>
              <a:rPr lang="nb-NO" dirty="0" smtClean="0"/>
              <a:t>Nå skal vi starte på begynnelsen av prosessen igjen, og bruke litt tid på hver fase og på å diskutere om og hvordan brukerrepresentanter kan medvirke i hver av fasene.</a:t>
            </a:r>
          </a:p>
          <a:p>
            <a:endParaRPr lang="nb-NO" baseline="0" dirty="0"/>
          </a:p>
          <a:p>
            <a:r>
              <a:rPr lang="nb-NO" dirty="0" smtClean="0"/>
              <a:t>Tips: Det er lurt at man noterer innspillene som kommer underveis i denne gjennomgangen, gjerne ved at en i gruppa får ansvar for å skrive ned nøkkelpunkter fra diskusjonen rundt hver fase, som så kopieres opp til alle deltagerne. </a:t>
            </a:r>
            <a:endParaRPr lang="nb-NO" baseline="0" dirty="0" smtClean="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35</a:t>
            </a:fld>
            <a:endParaRPr lang="nb-NO"/>
          </a:p>
        </p:txBody>
      </p:sp>
    </p:spTree>
    <p:extLst>
      <p:ext uri="{BB962C8B-B14F-4D97-AF65-F5344CB8AC3E}">
        <p14:creationId xmlns:p14="http://schemas.microsoft.com/office/powerpoint/2010/main" val="184053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Ethvert forskningsprosjekt starter med undring. I denne første fasen har man ennå ikke formulert de konkrete forskningsspørsmålene, men er i ferd med å sirkle inn et tema. Hva tenker deltagerne om denne fasen – kan brukerrepresentanter medvirke i denne fasen? Få frem deltagernes oppfatninger og diskuter dem kort.</a:t>
            </a:r>
          </a:p>
          <a:p>
            <a:endParaRPr lang="nb-NO" dirty="0"/>
          </a:p>
          <a:p>
            <a:r>
              <a:rPr lang="nb-NO" dirty="0" smtClean="0"/>
              <a:t>Forskning viser at selv om det er overlapping mellom hva pasienter og pårørende, og forskere mener det er viktig å forske på, er det også tema som forskere ikke er opptatt av eller har tenkt på som er viktige for pasienter. Et eksempel er forskning på </a:t>
            </a:r>
            <a:r>
              <a:rPr lang="nb-NO" dirty="0" err="1" smtClean="0"/>
              <a:t>fatigue</a:t>
            </a:r>
            <a:r>
              <a:rPr lang="nb-NO" dirty="0" smtClean="0"/>
              <a:t> (utmattelse) hos personer med revmatisk sykdom. Dette ble introdusert som et viktig tema av brukerrepresentanter da de for første gang deltok på en konferanse om utfallsmål i revmatologi – den såkalte OMERACT-konferansen. På bakgrunn av dette ble forskning på </a:t>
            </a:r>
            <a:r>
              <a:rPr lang="nb-NO" dirty="0" err="1" smtClean="0"/>
              <a:t>fatigue</a:t>
            </a:r>
            <a:r>
              <a:rPr lang="nb-NO" dirty="0" smtClean="0"/>
              <a:t> et satsingsområde. Vi vet nå at dette er et av de mest plagsomme symptomene for mennesker med revmatisk sykdom. Det forskes nå på hvordan man kan forstå, vurdere og måle grad av </a:t>
            </a:r>
            <a:r>
              <a:rPr lang="nb-NO" dirty="0" err="1" smtClean="0"/>
              <a:t>fatigue</a:t>
            </a:r>
            <a:r>
              <a:rPr lang="nb-NO" dirty="0" smtClean="0"/>
              <a:t>, hva slags behandling (både medikamentell og ikke-medikamentell) som hjelper, og vurdering av </a:t>
            </a:r>
            <a:r>
              <a:rPr lang="nb-NO" dirty="0" err="1" smtClean="0"/>
              <a:t>fatigue</a:t>
            </a:r>
            <a:r>
              <a:rPr lang="nb-NO" dirty="0" smtClean="0"/>
              <a:t> er blitt et vanlig utfallsmål å ha med når man vurderer effekt av ulike behandlingstyper.</a:t>
            </a:r>
          </a:p>
          <a:p>
            <a:endParaRPr lang="nb-NO" dirty="0" smtClean="0"/>
          </a:p>
          <a:p>
            <a:r>
              <a:rPr lang="nb-NO" dirty="0" smtClean="0"/>
              <a:t>(Dette er et eksempel hentet fra revmatologi. Bytt det gjerne ut med relevante eksempler fra andre områder).</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36</a:t>
            </a:fld>
            <a:endParaRPr lang="nb-NO"/>
          </a:p>
        </p:txBody>
      </p:sp>
    </p:spTree>
    <p:extLst>
      <p:ext uri="{BB962C8B-B14F-4D97-AF65-F5344CB8AC3E}">
        <p14:creationId xmlns:p14="http://schemas.microsoft.com/office/powerpoint/2010/main" val="3461332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Før man går videre med planlegging av et prosjekt bør man alltid undersøke hva som allerede er gjort av forskning på feltet. Dette er viktig for å unngå å gjøre om igjen noe andre har gjort før, og for å bruke eksisterende kunnskap til å utforme og sikre at forskningsspørsmålene blir mest mulig relevante. En slik prosess innebærer å gjøre systematiske litteratursøk, å sortere, lese, vurdere og oppsummere tidligere forskning.</a:t>
            </a:r>
          </a:p>
          <a:p>
            <a:endParaRPr lang="nb-NO" dirty="0"/>
          </a:p>
          <a:p>
            <a:r>
              <a:rPr lang="nb-NO" dirty="0" smtClean="0"/>
              <a:t>Hva tenker dere brukerrepresentanter kan bidra med i denne fasen?</a:t>
            </a:r>
          </a:p>
          <a:p>
            <a:endParaRPr lang="nb-NO" dirty="0" smtClean="0"/>
          </a:p>
          <a:p>
            <a:r>
              <a:rPr lang="nb-NO" dirty="0" smtClean="0"/>
              <a:t>Dette er en fase som er tidkrevende, og hvor brukerrepresentanter som regel har lite å bidra med, med mindre de har kunnskap om og  erfaring fra slikt arbeid. </a:t>
            </a:r>
          </a:p>
          <a:p>
            <a:r>
              <a:rPr lang="nb-NO" dirty="0" smtClean="0"/>
              <a:t>Det er imidlertid viktig at den oppsummerte kunnskapen presenteres for brukerrepresentantene slik at de kan være med og diskutere hva som kan være aktuelle forskningsspørsmål i en eventuell ny studie.</a:t>
            </a:r>
            <a:endParaRPr lang="nb-NO" dirty="0"/>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37</a:t>
            </a:fld>
            <a:endParaRPr lang="nb-NO"/>
          </a:p>
        </p:txBody>
      </p:sp>
    </p:spTree>
    <p:extLst>
      <p:ext uri="{BB962C8B-B14F-4D97-AF65-F5344CB8AC3E}">
        <p14:creationId xmlns:p14="http://schemas.microsoft.com/office/powerpoint/2010/main" val="3555266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Basert på kunnskapsoppsummeringen i forrige trinn diskuteres aktuelle forskningsspørsmål. </a:t>
            </a:r>
          </a:p>
          <a:p>
            <a:endParaRPr lang="nb-NO" dirty="0"/>
          </a:p>
          <a:p>
            <a:r>
              <a:rPr lang="nb-NO" dirty="0" smtClean="0"/>
              <a:t>Hvordan kan brukerrepresentanter bidra i denne fasen?</a:t>
            </a:r>
          </a:p>
          <a:p>
            <a:endParaRPr lang="nb-NO" dirty="0"/>
          </a:p>
          <a:p>
            <a:r>
              <a:rPr lang="nb-NO" dirty="0" smtClean="0"/>
              <a:t>Erfaring viser at brukerrepresentanter ofte har gode innspill til spørsmål. De sitter med kunnskap og erfaring som forskerne som regel ikke har, og kan, ut fra det perspektivet, komme med viktige innspill. </a:t>
            </a:r>
          </a:p>
          <a:p>
            <a:endParaRPr lang="nb-NO" dirty="0"/>
          </a:p>
          <a:p>
            <a:r>
              <a:rPr lang="nb-NO" dirty="0" smtClean="0"/>
              <a:t>Tips:  Kom gjerne med eksempler fra egne prosjekter.</a:t>
            </a:r>
          </a:p>
          <a:p>
            <a:endParaRPr lang="nb-NO" dirty="0"/>
          </a:p>
          <a:p>
            <a:r>
              <a:rPr lang="nb-NO" dirty="0" smtClean="0"/>
              <a:t>Eksempler på spørsmål foreslått av brukerrepresentanter i et prosjekt om kirurgi ved håndartrose var å spørre studiedeltagerne om hva som var deres viktige motivasjon for å bli operert. I en annen studie foreslo brukerrepresentanten å spørre studiedeltagerne om hvilke mestringsstrategier de brukte for å fungere best mulig med sykdommen sin, og hvilke råd eller tips de ville gi til andre med samme sykdom.</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38</a:t>
            </a:fld>
            <a:endParaRPr lang="nb-NO"/>
          </a:p>
        </p:txBody>
      </p:sp>
    </p:spTree>
    <p:extLst>
      <p:ext uri="{BB962C8B-B14F-4D97-AF65-F5344CB8AC3E}">
        <p14:creationId xmlns:p14="http://schemas.microsoft.com/office/powerpoint/2010/main" val="3381086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 </a:t>
            </a:r>
            <a:endParaRPr lang="nb-NO" dirty="0" smtClean="0"/>
          </a:p>
          <a:p>
            <a:r>
              <a:rPr lang="nb-NO" dirty="0" smtClean="0"/>
              <a:t>Å designe studien vil si å bestemme hvordan studien skal gjennomføres. Man </a:t>
            </a:r>
            <a:r>
              <a:rPr lang="nb-NO" dirty="0"/>
              <a:t>må </a:t>
            </a:r>
            <a:r>
              <a:rPr lang="nb-NO" dirty="0" smtClean="0"/>
              <a:t>ta stilling til hvem som skal delta, hva som skal undersøkes, hvordan informasjonen skal innhentes, for eksempel med:</a:t>
            </a:r>
            <a:endParaRPr lang="nb-NO" dirty="0"/>
          </a:p>
          <a:p>
            <a:pPr marL="285750" indent="-285750">
              <a:buFontTx/>
              <a:buChar char="-"/>
            </a:pPr>
            <a:r>
              <a:rPr lang="nb-NO" dirty="0"/>
              <a:t>Spørreskjema (hvilke)</a:t>
            </a:r>
          </a:p>
          <a:p>
            <a:pPr marL="285750" indent="-285750">
              <a:buFontTx/>
              <a:buChar char="-"/>
            </a:pPr>
            <a:r>
              <a:rPr lang="nb-NO" dirty="0"/>
              <a:t>Undersøkelser (hvilke)</a:t>
            </a:r>
          </a:p>
          <a:p>
            <a:pPr marL="285750" indent="-285750">
              <a:buFontTx/>
              <a:buChar char="-"/>
            </a:pPr>
            <a:r>
              <a:rPr lang="nb-NO" dirty="0"/>
              <a:t>Intervjuer (hvilke )</a:t>
            </a:r>
          </a:p>
          <a:p>
            <a:r>
              <a:rPr lang="nb-NO" dirty="0" smtClean="0"/>
              <a:t>Videre planlegges når og hvor ofte data innhentes, og hvor lenge deltagerne i studien eventuelt skal følges opp.</a:t>
            </a:r>
            <a:endParaRPr lang="nb-NO" dirty="0"/>
          </a:p>
          <a:p>
            <a:endParaRPr lang="nb-NO" dirty="0" smtClean="0"/>
          </a:p>
          <a:p>
            <a:r>
              <a:rPr lang="nb-NO" dirty="0" smtClean="0"/>
              <a:t>Har brukerrepresentantene noen rolle i denne fasen – hva kan de i så fall bidra med?</a:t>
            </a:r>
          </a:p>
          <a:p>
            <a:endParaRPr lang="nb-NO" dirty="0"/>
          </a:p>
          <a:p>
            <a:r>
              <a:rPr lang="nb-NO" dirty="0" smtClean="0"/>
              <a:t>Brukerrepresentantene har en viktig rolle i å sikre det vi kaller et pasientvennlig design – at studien utformes på en måte som gjør det enkelt for pasienter å delta og at de blir godt ivaretatt gjennom hele studien. Det kan handle om for eksempel å komme med innspill til hvordan folk kan inviteres og informeres (samtykkeskriv), hvor undersøkelser skal foregå, diskutere og vurdere ulike spørreskjema, komme med innspill til spørsmål i intervjuguide (kvalitative studier), hva som kan være optimale oppfølgingstidspunkt ut fra erfaring om for eksempel hvor lang tid det tar før de mener en behandling har begynt å virke. Brukerrepresentanter kan også være med på for eksempel møter hvor man informerer aktuelle deltagere om studien. </a:t>
            </a:r>
          </a:p>
          <a:p>
            <a:endParaRPr lang="nb-NO" dirty="0"/>
          </a:p>
          <a:p>
            <a:r>
              <a:rPr lang="nb-NO" dirty="0" smtClean="0"/>
              <a:t>Tips: Kom gjerne med eksempler fra egen forskning på hvordan brukerrepresentanter har bidratt i denne fasen. </a:t>
            </a:r>
          </a:p>
          <a:p>
            <a:endParaRPr lang="nb-NO" dirty="0"/>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39</a:t>
            </a:fld>
            <a:endParaRPr lang="nb-NO"/>
          </a:p>
        </p:txBody>
      </p:sp>
    </p:spTree>
    <p:extLst>
      <p:ext uri="{BB962C8B-B14F-4D97-AF65-F5344CB8AC3E}">
        <p14:creationId xmlns:p14="http://schemas.microsoft.com/office/powerpoint/2010/main" val="77252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Å</a:t>
            </a:r>
            <a:r>
              <a:rPr lang="nb-NO" baseline="0" dirty="0" smtClean="0"/>
              <a:t> involvere brukerrepresentanter i forskning er fremdeles nytt, både for brukerrepresentanter, forskere og de organisasjonene eller virksomhetene hvor slikt samarbeid er aktuelt.  Det er derfor mange som har behov for og ønsker seg opplæring i hvordan et slikt samarbeid kan organiseres. Dette k</a:t>
            </a:r>
            <a:r>
              <a:rPr lang="nb-NO" dirty="0" smtClean="0"/>
              <a:t>urset retter seg mot følgende målgrupper:</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4</a:t>
            </a:fld>
            <a:endParaRPr lang="nb-NO"/>
          </a:p>
        </p:txBody>
      </p:sp>
    </p:spTree>
    <p:extLst>
      <p:ext uri="{BB962C8B-B14F-4D97-AF65-F5344CB8AC3E}">
        <p14:creationId xmlns:p14="http://schemas.microsoft.com/office/powerpoint/2010/main" val="3573407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Når studien er planlagt lager man en prosjektbeskrivelse </a:t>
            </a:r>
            <a:r>
              <a:rPr lang="nb-NO" dirty="0"/>
              <a:t>(</a:t>
            </a:r>
            <a:r>
              <a:rPr lang="nb-NO" baseline="0" dirty="0" smtClean="0"/>
              <a:t>protokoll) hvor</a:t>
            </a:r>
            <a:r>
              <a:rPr lang="nb-NO" dirty="0" smtClean="0"/>
              <a:t> alle faser i studien beskrives. På bakgrunn av denne søkes det om nødvendige godkjenninger (Regional Etisk Komite, Personvernombudet </a:t>
            </a:r>
            <a:r>
              <a:rPr lang="nb-NO" dirty="0" err="1" smtClean="0"/>
              <a:t>osv</a:t>
            </a:r>
            <a:r>
              <a:rPr lang="nb-NO"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Når nødvendige godkjenninger er på plass starter datainnsamlingsfasen, som består i å invitere deltagere, levere ut spørreskjema (dersom man skal bruke det), utføre aktuelle undersøkelser, gjennomføre intervjuer, samle inn denne informasjonen og legge tall og/eller  tekst inn i dataprogrammer.</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Hvordan kan brukerrepresentanter bidra i denne fasen?</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Dette er en fase hvor brukerrepresentanter ofte har en mer passiv rolle. Det er imidlertid en del eksempler, særlig fra forskning innen psykiatri på at brukerrepresentanter har deltatt i / utført kvalitative intervjuer. Hva kan være fordeler og ulemper med at brukerrepresentanter har en slik rolle?</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Denne fasen tar ofte lang tid, og det er lett for forskere å glemme å holde brukerrepresentantene i prosjektgruppa orientert om utviklingen i prosjektet.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Hva kan forskere gjøre for å unngå dette? </a:t>
            </a:r>
            <a:endParaRPr lang="nb-NO" dirty="0"/>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40</a:t>
            </a:fld>
            <a:endParaRPr lang="nb-NO"/>
          </a:p>
        </p:txBody>
      </p:sp>
    </p:spTree>
    <p:extLst>
      <p:ext uri="{BB962C8B-B14F-4D97-AF65-F5344CB8AC3E}">
        <p14:creationId xmlns:p14="http://schemas.microsoft.com/office/powerpoint/2010/main" val="509603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I denne fasen analysers det materialet man har samlet inn, enten det er i form av tall (statistiske analyser) eller tekst (tekstanalyser).  </a:t>
            </a:r>
          </a:p>
          <a:p>
            <a:r>
              <a:rPr lang="nb-NO" dirty="0" smtClean="0"/>
              <a:t>Tips – kom gjerne med noen kort eksempler på hvordan dette gjøres. </a:t>
            </a:r>
          </a:p>
          <a:p>
            <a:endParaRPr lang="nb-NO" dirty="0" smtClean="0"/>
          </a:p>
          <a:p>
            <a:r>
              <a:rPr lang="nb-NO" dirty="0" smtClean="0"/>
              <a:t>Hvordan kan brukerrepresentanter medvirke i denne fasen?</a:t>
            </a:r>
          </a:p>
          <a:p>
            <a:endParaRPr lang="nb-NO" dirty="0" smtClean="0"/>
          </a:p>
          <a:p>
            <a:r>
              <a:rPr lang="nb-NO" dirty="0" smtClean="0"/>
              <a:t>Det er ikke så vanlig at brukerrepresentanter har en aktiv rolle i denne fasen. </a:t>
            </a:r>
            <a:br>
              <a:rPr lang="nb-NO" dirty="0" smtClean="0"/>
            </a:br>
            <a:r>
              <a:rPr lang="nb-NO" dirty="0" smtClean="0"/>
              <a:t>Det er imidlertid en del eksempler på at brukerrepresentanter deltar i kvalitative analyser, hvor de, ut fra sitt perspektiv, kan bidra til å finne tema eller kategorier i tekstmaterialet, og/eller til å lese gjennom og vurdere om forskernes fortolkninger er i samsvar med slik de selv ville forstått og fortolket for eksempel utsagn fra deltagere i intervjuene. </a:t>
            </a:r>
          </a:p>
          <a:p>
            <a:endParaRPr lang="nb-NO" dirty="0"/>
          </a:p>
          <a:p>
            <a:r>
              <a:rPr lang="nb-NO" dirty="0" smtClean="0"/>
              <a:t>Det er også fruktbart å presentere resultatene for brukerrepresentantene og diskutere disse. Ut fra egen erfaring kan brukerrepresentantene vurdere om resultatene er i tråd med egne erfaringer,  og de kan komme med alternative fortolkninger/forklaringer. Dette kan særlig være viktig ved overraskende funn, hvor brukerrepresentantenes forståelse kan bidra til å utvikle hypoteser om hvorfor resultatene er blitt slik. </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41</a:t>
            </a:fld>
            <a:endParaRPr lang="nb-NO"/>
          </a:p>
        </p:txBody>
      </p:sp>
    </p:spTree>
    <p:extLst>
      <p:ext uri="{BB962C8B-B14F-4D97-AF65-F5344CB8AC3E}">
        <p14:creationId xmlns:p14="http://schemas.microsoft.com/office/powerpoint/2010/main" val="3914088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denne fasen skrives resultatene sammen og gjøres tilgjengelig for andre. Dette skjer som oftest via engelskspråklige artikler som publiseres i vitenskapelige tidsskrift. </a:t>
            </a:r>
          </a:p>
          <a:p>
            <a:r>
              <a:rPr lang="nb-NO" dirty="0" smtClean="0"/>
              <a:t>Slike artikler bygges opp etter en fastsatt mal (gå gjennom hoveddelene i en vitenskapelig artikkel og forklar kort hva som beskrives i de ulike delene):</a:t>
            </a:r>
            <a:endParaRPr lang="nb-NO" dirty="0"/>
          </a:p>
          <a:p>
            <a:r>
              <a:rPr lang="nb-NO" b="1" dirty="0" smtClean="0"/>
              <a:t>Bakgrunn </a:t>
            </a:r>
            <a:r>
              <a:rPr lang="nb-NO" dirty="0" smtClean="0"/>
              <a:t>(</a:t>
            </a:r>
            <a:r>
              <a:rPr lang="nb-NO" dirty="0"/>
              <a:t>oppsummere </a:t>
            </a:r>
            <a:r>
              <a:rPr lang="nb-NO" dirty="0" smtClean="0"/>
              <a:t>litteraturen) </a:t>
            </a:r>
            <a:br>
              <a:rPr lang="nb-NO" dirty="0" smtClean="0"/>
            </a:br>
            <a:r>
              <a:rPr lang="nb-NO" b="1" dirty="0" smtClean="0"/>
              <a:t>Metode </a:t>
            </a:r>
            <a:r>
              <a:rPr lang="nb-NO" dirty="0"/>
              <a:t>(</a:t>
            </a:r>
            <a:r>
              <a:rPr lang="nb-NO" dirty="0" smtClean="0"/>
              <a:t>design, datainnsamling </a:t>
            </a:r>
            <a:r>
              <a:rPr lang="nb-NO" dirty="0"/>
              <a:t>&amp; analyse)</a:t>
            </a:r>
          </a:p>
          <a:p>
            <a:r>
              <a:rPr lang="nb-NO" b="1" dirty="0"/>
              <a:t>Resultater</a:t>
            </a:r>
            <a:r>
              <a:rPr lang="nb-NO" dirty="0"/>
              <a:t> (tekst, </a:t>
            </a:r>
            <a:r>
              <a:rPr lang="nb-NO" dirty="0" smtClean="0"/>
              <a:t>tabeller </a:t>
            </a:r>
            <a:r>
              <a:rPr lang="nb-NO" dirty="0"/>
              <a:t>og figurer)</a:t>
            </a:r>
          </a:p>
          <a:p>
            <a:r>
              <a:rPr lang="nb-NO" b="1" dirty="0"/>
              <a:t>Diskusjon</a:t>
            </a:r>
            <a:r>
              <a:rPr lang="nb-NO" dirty="0"/>
              <a:t> (av resultater </a:t>
            </a:r>
            <a:r>
              <a:rPr lang="nb-NO" dirty="0" smtClean="0"/>
              <a:t>og </a:t>
            </a:r>
            <a:r>
              <a:rPr lang="nb-NO" dirty="0"/>
              <a:t>metode)</a:t>
            </a:r>
          </a:p>
          <a:p>
            <a:r>
              <a:rPr lang="nb-NO" b="1" dirty="0" smtClean="0"/>
              <a:t>Konklusjon</a:t>
            </a:r>
          </a:p>
          <a:p>
            <a:endParaRPr lang="nb-NO" dirty="0"/>
          </a:p>
          <a:p>
            <a:r>
              <a:rPr lang="nb-NO" dirty="0" smtClean="0"/>
              <a:t>Vitenskapelige artikler er imidlertid bare en måte å formidle resultatene på. Andre former kan være populærvitenskapelige (norske) artikler, oppslag i aviser, foredrag på kurs og konferanser, undervisning av studenter, bruk av sosiale medier som Internettsider, </a:t>
            </a:r>
            <a:r>
              <a:rPr lang="nb-NO" dirty="0" err="1" smtClean="0"/>
              <a:t>Twitter</a:t>
            </a:r>
            <a:r>
              <a:rPr lang="nb-NO" dirty="0" smtClean="0"/>
              <a:t> og </a:t>
            </a:r>
            <a:r>
              <a:rPr lang="nb-NO" dirty="0" err="1" smtClean="0"/>
              <a:t>FaceBook</a:t>
            </a:r>
            <a:r>
              <a:rPr lang="nb-NO" dirty="0" smtClean="0"/>
              <a:t>. </a:t>
            </a:r>
          </a:p>
          <a:p>
            <a:endParaRPr lang="nb-NO" dirty="0"/>
          </a:p>
          <a:p>
            <a:r>
              <a:rPr lang="nb-NO" dirty="0" smtClean="0"/>
              <a:t>Generelt - hvordan kan brukerrepresentanter bidra i denne fasen? Og mer spesifikt - hvordan kan forskere og brukerrepresentanter sammen sikre at resultatene også formidles til deltagerne i studien, og til aktuelle pasientgruppe?</a:t>
            </a:r>
          </a:p>
          <a:p>
            <a:endParaRPr lang="nb-NO" dirty="0"/>
          </a:p>
          <a:p>
            <a:r>
              <a:rPr lang="nb-NO" dirty="0" smtClean="0"/>
              <a:t>Et spørsmål som ofte diskuteres i forbindelse med publisering av vitenskapelige artikler er medforfatterskap – </a:t>
            </a:r>
            <a:r>
              <a:rPr lang="nb-NO" dirty="0" err="1" smtClean="0"/>
              <a:t>dvs</a:t>
            </a:r>
            <a:r>
              <a:rPr lang="nb-NO" dirty="0" smtClean="0"/>
              <a:t> hvem som skal stå som forfattere av artikkelen. I følge Vancouver-konvensjonen skal medforfattere fylle følgende krav: </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42</a:t>
            </a:fld>
            <a:endParaRPr lang="nb-NO"/>
          </a:p>
        </p:txBody>
      </p:sp>
    </p:spTree>
    <p:extLst>
      <p:ext uri="{BB962C8B-B14F-4D97-AF65-F5344CB8AC3E}">
        <p14:creationId xmlns:p14="http://schemas.microsoft.com/office/powerpoint/2010/main" val="4186630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Diskuter hvorvidt det er sannsynlig at brukerrepresentanter fyller kravene til å være medforfatter – og i hvilken grad forskere bør sørge for at de inkluderes i en slik grad at de kvalifiserer til å være medforfattere.</a:t>
            </a:r>
          </a:p>
          <a:p>
            <a:endParaRPr lang="nb-NO" dirty="0"/>
          </a:p>
          <a:p>
            <a:r>
              <a:rPr lang="nb-NO" dirty="0" smtClean="0"/>
              <a:t>Dersom brukerrepresentanter ikke fyller kravene til medforfatterskap bør de takkes i artikkelen (under </a:t>
            </a:r>
            <a:r>
              <a:rPr lang="nb-NO" dirty="0" err="1" smtClean="0"/>
              <a:t>Acknowledgement</a:t>
            </a:r>
            <a:r>
              <a:rPr lang="nb-NO" dirty="0" smtClean="0"/>
              <a:t>). Det er også stadig mer vanlig at brukerrepresentantenes bidrag beskrives kort i selve artikkelen (i metodekapitlet).</a:t>
            </a:r>
          </a:p>
          <a:p>
            <a:endParaRPr lang="nb-NO" dirty="0"/>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43</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Siste fase i prosessen er å bidra til at resultatene omsettes i praksis, det vil si at for eksempel nye undersøkelses- eller behandlingsmetoder faktisk tas i bruk slik at pasienter får et bedre tilbud. Man kan kanskje tenke at dette er en selvfølge og at det går av seg selv, men slik er det dessverre ikke. Forskning viser at det kan ta opp til 10 år før ny kunnskap innarbeides i praksis. </a:t>
            </a:r>
          </a:p>
          <a:p>
            <a:endParaRPr lang="nb-NO" dirty="0"/>
          </a:p>
          <a:p>
            <a:r>
              <a:rPr lang="nb-NO" dirty="0" smtClean="0"/>
              <a:t>Hvordan kan brukerrepresentanter bidra i denne fasen?</a:t>
            </a:r>
          </a:p>
          <a:p>
            <a:endParaRPr lang="nb-NO" dirty="0"/>
          </a:p>
          <a:p>
            <a:r>
              <a:rPr lang="nb-NO" dirty="0" smtClean="0"/>
              <a:t>Forskning viser at pasienter er viktige «endringsagenter». Brukerrepresentanter kan bidra til å formidle resultater til andre med samme sykdom via brukerorganisasjonenes informasjonskanaler, og de etterspørre for eksempel nye behandlingsmetoder fra leger eller annet helsepersonell.</a:t>
            </a:r>
          </a:p>
          <a:p>
            <a:endParaRPr lang="nb-NO" dirty="0"/>
          </a:p>
          <a:p>
            <a:r>
              <a:rPr lang="nb-NO" dirty="0" smtClean="0"/>
              <a:t>Noen behandlingsmetoder er også i stor grad egeninnsats – som for eksempel trening – og brukerrepresentanter er viktige og troverdige formidlere av nytten av å innarbeide denne typen mestringsstrategier i egne hverdagsrutiner.</a:t>
            </a:r>
          </a:p>
          <a:p>
            <a:endParaRPr lang="nb-NO" dirty="0"/>
          </a:p>
          <a:p>
            <a:endParaRPr lang="nb-NO" dirty="0" smtClean="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44</a:t>
            </a:fld>
            <a:endParaRPr lang="nb-NO"/>
          </a:p>
        </p:txBody>
      </p:sp>
    </p:spTree>
    <p:extLst>
      <p:ext uri="{BB962C8B-B14F-4D97-AF65-F5344CB8AC3E}">
        <p14:creationId xmlns:p14="http://schemas.microsoft.com/office/powerpoint/2010/main" val="30704503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I det følgende gjennomgås at prosjekt hvor brukerrepresentanter har vært med helt fra starten da vi begynte å planlegge prosjektet. Underveis vises deres bidrag i de ulike fasene.</a:t>
            </a:r>
          </a:p>
          <a:p>
            <a:endParaRPr lang="nb-NO" dirty="0"/>
          </a:p>
          <a:p>
            <a:r>
              <a:rPr lang="nb-NO" dirty="0" smtClean="0"/>
              <a:t>Tips: dette eksemplet kan gjerne byttes ut med et prosjekt foredragsholderen selv har jobbet med.</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45</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342900" indent="-342900"/>
            <a:r>
              <a:rPr lang="nb-NO" dirty="0" smtClean="0"/>
              <a:t>Prosjektet utgikk </a:t>
            </a:r>
            <a:r>
              <a:rPr lang="nb-NO" altLang="nb-NO" dirty="0" smtClean="0"/>
              <a:t>fra </a:t>
            </a:r>
            <a:r>
              <a:rPr lang="nb-NO" altLang="nb-NO" dirty="0"/>
              <a:t>rehabiliteringsgruppen i regionalt </a:t>
            </a:r>
            <a:r>
              <a:rPr lang="nb-NO" altLang="nb-NO" dirty="0" smtClean="0"/>
              <a:t>forskningsnettverk i revmatologi i </a:t>
            </a:r>
            <a:r>
              <a:rPr lang="nb-NO" altLang="nb-NO" dirty="0"/>
              <a:t>Helse Sør-Øst </a:t>
            </a:r>
            <a:endParaRPr lang="nb-NO" altLang="nb-NO" dirty="0" smtClean="0"/>
          </a:p>
          <a:p>
            <a:pPr marL="342900" indent="-342900"/>
            <a:r>
              <a:rPr lang="nb-NO" dirty="0" smtClean="0"/>
              <a:t>Fem revmatologiske avdelinger og en rehabiliteringsinstitusjon i Helse Sør-Øst deltok i denne gruppen.</a:t>
            </a:r>
          </a:p>
          <a:p>
            <a:pPr marL="342900" indent="-342900"/>
            <a:r>
              <a:rPr lang="nb-NO" dirty="0" smtClean="0"/>
              <a:t>Tre </a:t>
            </a:r>
            <a:r>
              <a:rPr lang="nb-NO" dirty="0"/>
              <a:t>representanter fra Norsk Revmatikerforbund var med i </a:t>
            </a:r>
            <a:r>
              <a:rPr lang="nb-NO" dirty="0" smtClean="0"/>
              <a:t>prosjektgruppa som brukerrepresentanter</a:t>
            </a:r>
            <a:endParaRPr lang="nb-NO" dirty="0"/>
          </a:p>
          <a:p>
            <a:pPr marL="342900" indent="-342900"/>
            <a:r>
              <a:rPr lang="nb-NO" altLang="nb-NO" dirty="0" smtClean="0"/>
              <a:t>Samarbeidet i gruppen  </a:t>
            </a:r>
            <a:r>
              <a:rPr lang="nb-NO" altLang="nb-NO" dirty="0"/>
              <a:t>foregikk i møter, </a:t>
            </a:r>
            <a:r>
              <a:rPr lang="nb-NO" altLang="nb-NO" dirty="0" smtClean="0"/>
              <a:t>og via e-post og </a:t>
            </a:r>
            <a:r>
              <a:rPr lang="nb-NO" altLang="nb-NO" dirty="0"/>
              <a:t>telefon</a:t>
            </a:r>
          </a:p>
          <a:p>
            <a:pPr marL="342900" indent="-342900"/>
            <a:r>
              <a:rPr lang="nb-NO" altLang="nb-NO" dirty="0" smtClean="0"/>
              <a:t>Prosjektleder hadde også noen </a:t>
            </a:r>
            <a:r>
              <a:rPr lang="nb-NO" altLang="nb-NO" dirty="0"/>
              <a:t>separate møter med pasientrepresentanter</a:t>
            </a:r>
          </a:p>
          <a:p>
            <a:r>
              <a:rPr lang="nb-NO" dirty="0" smtClean="0"/>
              <a:t> </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46</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Da vi møttes første gang diskuterte vi hva vi skulle gjøre sammen. Vi ble enige om at vi ønsket å gjøre noe mer enn å «bare snakke sammen» – vi ville samarbeide om å planlegge og gjennomføre en rehabiliteringsstudie. Deretter startet diskusjonen om hva som skulle være fokus i studien. Brukerrepresentantene ønsket et fokus på oppfølging av pasienter som har vært til rehabilitering i spesialisthelsetjenesten etter at de er kommet hjem, og slik ble det.</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47</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Gruppa ble enige om at vi ønsket å jobbe med først å utvikle en målstyrt r</a:t>
            </a:r>
            <a:r>
              <a:rPr lang="nb-NO" altLang="nb-NO" dirty="0" smtClean="0"/>
              <a:t>ehabiliteringsintervensjon </a:t>
            </a:r>
            <a:r>
              <a:rPr lang="nb-NO" altLang="nb-NO" dirty="0"/>
              <a:t>med oppfølgingssamtaler for pasienter med revmatiske </a:t>
            </a:r>
            <a:r>
              <a:rPr lang="nb-NO" altLang="nb-NO" dirty="0" smtClean="0"/>
              <a:t>sykdommer, og deretter å </a:t>
            </a:r>
            <a:r>
              <a:rPr lang="nb-NO" altLang="nb-NO" dirty="0"/>
              <a:t>evaluere effekten av denne i forhold til helserelatert livskvalitet, funksjon og kost/nytte</a:t>
            </a:r>
          </a:p>
          <a:p>
            <a:r>
              <a:rPr lang="nb-NO" dirty="0" smtClean="0"/>
              <a:t>  </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48</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spcBef>
                <a:spcPct val="0"/>
              </a:spcBef>
            </a:pPr>
            <a:r>
              <a:rPr lang="nb-NO" altLang="nb-NO" dirty="0" smtClean="0"/>
              <a:t>Rehabiliteringsoppholdene </a:t>
            </a:r>
            <a:r>
              <a:rPr lang="nb-NO" altLang="nb-NO" dirty="0"/>
              <a:t>på de </a:t>
            </a:r>
            <a:r>
              <a:rPr lang="nb-NO" altLang="nb-NO" dirty="0" smtClean="0"/>
              <a:t>ulike deltagende </a:t>
            </a:r>
            <a:r>
              <a:rPr lang="nb-NO" altLang="nb-NO" dirty="0"/>
              <a:t>institusjonene </a:t>
            </a:r>
            <a:r>
              <a:rPr lang="nb-NO" altLang="nb-NO" dirty="0" smtClean="0"/>
              <a:t>varierte </a:t>
            </a:r>
            <a:r>
              <a:rPr lang="nb-NO" altLang="nb-NO" dirty="0"/>
              <a:t>i lengde og dag/døgnopphold, men </a:t>
            </a:r>
            <a:r>
              <a:rPr lang="nb-NO" altLang="nb-NO" dirty="0" smtClean="0"/>
              <a:t>hadde </a:t>
            </a:r>
            <a:r>
              <a:rPr lang="nb-NO" altLang="nb-NO" dirty="0"/>
              <a:t>stort sett felles struktur og hovedinnhold</a:t>
            </a:r>
          </a:p>
          <a:p>
            <a:pPr>
              <a:spcBef>
                <a:spcPct val="0"/>
              </a:spcBef>
            </a:pPr>
            <a:r>
              <a:rPr lang="nb-NO" altLang="nb-NO" dirty="0" smtClean="0"/>
              <a:t>Vi ønsket derfor å </a:t>
            </a:r>
            <a:r>
              <a:rPr lang="nb-NO" altLang="nb-NO" dirty="0"/>
              <a:t>utvikle et program som kunne forsterke og/eller forlenge effekten av oppholdet og som kunne legges til eksisterende tilbud på de seks </a:t>
            </a:r>
            <a:r>
              <a:rPr lang="nb-NO" altLang="nb-NO" dirty="0" smtClean="0"/>
              <a:t>institusjonene.</a:t>
            </a:r>
            <a:endParaRPr lang="nb-NO" altLang="nb-NO" dirty="0"/>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49</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Målsetningen er at deltakerne skal få…</a:t>
            </a:r>
          </a:p>
          <a:p>
            <a:endParaRPr lang="nb-NO" dirty="0" smtClean="0"/>
          </a:p>
          <a:p>
            <a:r>
              <a:rPr lang="nb-NO" dirty="0" smtClean="0"/>
              <a:t>Målet med brukermedvirkning i forskning er videre at bruker får innvirkning på prioriteringen, planleggingen og gjennomføringen av forskningen </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5</a:t>
            </a:fld>
            <a:endParaRPr lang="nb-NO"/>
          </a:p>
        </p:txBody>
      </p:sp>
    </p:spTree>
    <p:extLst>
      <p:ext uri="{BB962C8B-B14F-4D97-AF65-F5344CB8AC3E}">
        <p14:creationId xmlns:p14="http://schemas.microsoft.com/office/powerpoint/2010/main" val="28200204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spcBef>
                <a:spcPct val="0"/>
              </a:spcBef>
            </a:pPr>
            <a:r>
              <a:rPr lang="nb-NO" altLang="nb-NO" dirty="0" smtClean="0"/>
              <a:t>Det nye rehabiliteringsprogrammet fikk navnet ROS-programmet (Rehabilitering med </a:t>
            </a:r>
            <a:r>
              <a:rPr lang="nb-NO" altLang="nb-NO" dirty="0" err="1" smtClean="0"/>
              <a:t>OppfølgingsSamtaler</a:t>
            </a:r>
            <a:r>
              <a:rPr lang="nb-NO" altLang="nb-NO" dirty="0" smtClean="0"/>
              <a:t>). I ROS-programmet </a:t>
            </a:r>
            <a:r>
              <a:rPr lang="nb-NO" altLang="nb-NO" b="1" dirty="0"/>
              <a:t>systematiseres</a:t>
            </a:r>
            <a:r>
              <a:rPr lang="nb-NO" altLang="nb-NO" dirty="0"/>
              <a:t> noen elementer i nåværende rehabiliteringsopphold og noen </a:t>
            </a:r>
            <a:r>
              <a:rPr lang="nb-NO" altLang="nb-NO" b="1" dirty="0"/>
              <a:t>legges til</a:t>
            </a:r>
            <a:br>
              <a:rPr lang="nb-NO" altLang="nb-NO" b="1" dirty="0"/>
            </a:br>
            <a:endParaRPr lang="nb-NO" altLang="nb-NO" b="1" dirty="0"/>
          </a:p>
          <a:p>
            <a:pPr marL="457200" indent="-457200">
              <a:spcBef>
                <a:spcPct val="0"/>
              </a:spcBef>
              <a:buFont typeface="+mj-lt"/>
              <a:buAutoNum type="arabicPeriod"/>
            </a:pPr>
            <a:r>
              <a:rPr lang="nb-NO" altLang="nb-NO" dirty="0" smtClean="0"/>
              <a:t>Vi laget en felles </a:t>
            </a:r>
            <a:r>
              <a:rPr lang="nb-NO" altLang="nb-NO" dirty="0"/>
              <a:t>struktur for </a:t>
            </a:r>
            <a:r>
              <a:rPr lang="nb-NO" altLang="nb-NO" dirty="0" smtClean="0"/>
              <a:t>målarbeid ved oppstart og avslutning av oppholdet</a:t>
            </a:r>
            <a:endParaRPr lang="nb-NO" altLang="nb-NO" dirty="0"/>
          </a:p>
          <a:p>
            <a:pPr marL="457200" indent="-457200">
              <a:spcBef>
                <a:spcPct val="0"/>
              </a:spcBef>
              <a:buFont typeface="+mj-lt"/>
              <a:buAutoNum type="arabicPeriod"/>
            </a:pPr>
            <a:r>
              <a:rPr lang="nb-NO" altLang="nb-NO" dirty="0" smtClean="0"/>
              <a:t>Vi brukte motiverende </a:t>
            </a:r>
            <a:r>
              <a:rPr lang="nb-NO" altLang="nb-NO" dirty="0"/>
              <a:t>intervju i målsamtaler og oppfølgingssamtaler </a:t>
            </a:r>
          </a:p>
          <a:p>
            <a:pPr marL="457200" indent="-457200">
              <a:spcBef>
                <a:spcPct val="0"/>
              </a:spcBef>
              <a:buFont typeface="+mj-lt"/>
              <a:buAutoNum type="arabicPeriod"/>
            </a:pPr>
            <a:r>
              <a:rPr lang="nb-NO" altLang="nb-NO" dirty="0" smtClean="0"/>
              <a:t>Vi laget en selvhjelpsbok </a:t>
            </a:r>
            <a:r>
              <a:rPr lang="nb-NO" altLang="nb-NO" dirty="0"/>
              <a:t>basert på kognitiv adferdsterapi</a:t>
            </a:r>
          </a:p>
          <a:p>
            <a:pPr marL="457200" indent="-457200">
              <a:spcBef>
                <a:spcPct val="0"/>
              </a:spcBef>
              <a:buFont typeface="+mj-lt"/>
              <a:buAutoNum type="arabicPeriod"/>
            </a:pPr>
            <a:r>
              <a:rPr lang="nb-NO" altLang="nb-NO" dirty="0" smtClean="0"/>
              <a:t>Og vi la inn oppfølgingssamtaler </a:t>
            </a:r>
            <a:r>
              <a:rPr lang="nb-NO" altLang="nb-NO" dirty="0"/>
              <a:t>etter utskrivelse</a:t>
            </a:r>
          </a:p>
          <a:p>
            <a:r>
              <a:rPr lang="nb-NO" dirty="0" smtClean="0"/>
              <a:t> </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50</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Vi utarbeidet maler for målsamtalene. I dette arbeidet ga brukerrepresentantene innspill til hav som skulle være med i malene, og de leste gjennom og kommenterte </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51</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Vi laget også en selvhjelpsbok, so</a:t>
            </a:r>
            <a:r>
              <a:rPr lang="nb-NO" dirty="0"/>
              <a:t>m deltagerne i studien fikk utlevert første dagen i </a:t>
            </a:r>
            <a:r>
              <a:rPr lang="nb-NO" dirty="0" smtClean="0"/>
              <a:t>rehabiliteringsperioden.</a:t>
            </a:r>
            <a:endParaRPr lang="nb-NO" dirty="0"/>
          </a:p>
          <a:p>
            <a:r>
              <a:rPr lang="nb-NO" dirty="0" smtClean="0"/>
              <a:t>Første </a:t>
            </a:r>
            <a:r>
              <a:rPr lang="nb-NO" dirty="0"/>
              <a:t>kapittel inneholder tema som er relevante </a:t>
            </a:r>
            <a:r>
              <a:rPr lang="nb-NO" dirty="0" err="1"/>
              <a:t>ifht</a:t>
            </a:r>
            <a:r>
              <a:rPr lang="nb-NO" dirty="0"/>
              <a:t> </a:t>
            </a:r>
            <a:r>
              <a:rPr lang="nb-NO" dirty="0" smtClean="0"/>
              <a:t>oppholdet, som hva  rehabiliteringsmål er og betydningen av å </a:t>
            </a:r>
            <a:r>
              <a:rPr lang="nb-NO" dirty="0"/>
              <a:t>sette seg </a:t>
            </a:r>
            <a:r>
              <a:rPr lang="nb-NO" dirty="0" smtClean="0"/>
              <a:t>mål, og om motivasjon </a:t>
            </a:r>
            <a:r>
              <a:rPr lang="nb-NO" dirty="0"/>
              <a:t>for </a:t>
            </a:r>
            <a:r>
              <a:rPr lang="nb-NO" dirty="0" smtClean="0"/>
              <a:t>endring.</a:t>
            </a:r>
            <a:endParaRPr lang="nb-NO" dirty="0"/>
          </a:p>
          <a:p>
            <a:r>
              <a:rPr lang="nb-NO" dirty="0"/>
              <a:t>Andre kapittel rettet seg mot første periode etter </a:t>
            </a:r>
            <a:r>
              <a:rPr lang="nb-NO" dirty="0" smtClean="0"/>
              <a:t>utskrivning, hvilke utfordringer man kan møte i denne perioden og ulike måter å håndtere disse på. </a:t>
            </a:r>
          </a:p>
          <a:p>
            <a:r>
              <a:rPr lang="nb-NO" dirty="0" smtClean="0"/>
              <a:t>Boka inneholdt også små </a:t>
            </a:r>
            <a:r>
              <a:rPr lang="nb-NO" dirty="0"/>
              <a:t>øvelser, </a:t>
            </a:r>
            <a:r>
              <a:rPr lang="nb-NO" dirty="0" smtClean="0"/>
              <a:t>og sitater </a:t>
            </a:r>
            <a:r>
              <a:rPr lang="nb-NO" dirty="0"/>
              <a:t>relatert til mål, motivasjon og </a:t>
            </a:r>
            <a:r>
              <a:rPr lang="nb-NO" dirty="0" smtClean="0"/>
              <a:t>strategier. Vi hadde også med bilder/illustrasjoner og  et par dikt.</a:t>
            </a:r>
            <a:endParaRPr lang="nb-NO" altLang="nb-NO" dirty="0"/>
          </a:p>
          <a:p>
            <a:r>
              <a:rPr lang="nb-NO" dirty="0" smtClean="0"/>
              <a:t>. </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52</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Da første utkast var ferdig leste og kommenterte brukerrepresentantene dette. Tilbakemeldingen fra den mannlige representanten var at teksten var veldig feminin, og at dette gjaldt både bilder og sitater. Videre ble det kommentert at boken ikke inneholdt noen referanser til byliv – for eksempel var alle bildene naturbilder. </a:t>
            </a:r>
          </a:p>
          <a:p>
            <a:r>
              <a:rPr lang="nb-NO" dirty="0" smtClean="0"/>
              <a:t>Representantene kom også med innspill til formuleringer som de synes var uklare eller vanskelige å forstå. Boka ble deretter endret ut fra representantenes innspill.</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53</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I denne studien brukte vi en del spørreskjema. Slike spørreskjema er standardiserte, og man kan derfor ikke forandre på spørsmål eller formuleringer i skjema. </a:t>
            </a:r>
          </a:p>
          <a:p>
            <a:r>
              <a:rPr lang="nb-NO" dirty="0" smtClean="0"/>
              <a:t>Brukerrepresentantene leste gjennom hefter hvor spørreskjemaene var samlet, og kom med tilbakemeldinger på layout og formuleringer i informasjonsdelene.</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54</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Vi utviklet en mal som terapeutene kunne bruke når de inviterte pasienter til å delta i prosjektet. Brukerrepresentantene ga innspill til denne, og til informasjonsskrivet som de som ønsket å delta skulle signere.</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55</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Før vi satte i gang studien prøvde vi ut maler, spørreskjema og intervensjonen ved tre rehabiliteringsinstitusjoner. Deretter intervjuet vi de pasientene og terapeutene som deltok i utprøvingen om hvordan deres erfaringer, med spesiell vekt på om det var noe som burde justeres/endres før studien ble igangsatt. </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56</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Rett før oppstart av studien hadde vi workshop med deltagere fra alle institusjonene som skulle være med i studien. Her fikk de blant annet trene på hvordan de skulle </a:t>
            </a:r>
            <a:r>
              <a:rPr lang="nb-NO" dirty="0"/>
              <a:t>invitere </a:t>
            </a:r>
            <a:r>
              <a:rPr lang="nb-NO" dirty="0" smtClean="0"/>
              <a:t>deltagere. Det var undervisning om teori </a:t>
            </a:r>
            <a:r>
              <a:rPr lang="nb-NO" dirty="0"/>
              <a:t>om motiverende intervju </a:t>
            </a:r>
            <a:r>
              <a:rPr lang="nb-NO" dirty="0" smtClean="0"/>
              <a:t>og deltagerne trente på å </a:t>
            </a:r>
            <a:r>
              <a:rPr lang="nb-NO" dirty="0"/>
              <a:t>bruke MI i mål- og </a:t>
            </a:r>
            <a:r>
              <a:rPr lang="nb-NO" dirty="0" smtClean="0"/>
              <a:t>oppfølgingssamtaler. Vi gikk også gjennom innhold </a:t>
            </a:r>
            <a:r>
              <a:rPr lang="nb-NO" dirty="0"/>
              <a:t>i og bruk av </a:t>
            </a:r>
            <a:r>
              <a:rPr lang="nb-NO" dirty="0" smtClean="0"/>
              <a:t>selvhjelpsboka, og diskuterte hvordan den kunne brukes som støtte for pasienten i rehabiliteringsperioden. Videre var det undervisning og diskusjon om logistikk</a:t>
            </a:r>
            <a:r>
              <a:rPr lang="nb-NO" dirty="0"/>
              <a:t>, rutinger og sikkerhet knyttet til </a:t>
            </a:r>
            <a:r>
              <a:rPr lang="nb-NO" dirty="0" smtClean="0"/>
              <a:t>datainnsamling </a:t>
            </a:r>
            <a:r>
              <a:rPr lang="nb-NO" dirty="0"/>
              <a:t>og </a:t>
            </a:r>
            <a:r>
              <a:rPr lang="nb-NO" dirty="0" smtClean="0"/>
              <a:t>lagring.</a:t>
            </a:r>
          </a:p>
          <a:p>
            <a:endParaRPr lang="nb-NO" dirty="0"/>
          </a:p>
          <a:p>
            <a:r>
              <a:rPr lang="nb-NO" altLang="nb-NO" dirty="0" smtClean="0"/>
              <a:t>Brukerrepresentantene </a:t>
            </a:r>
            <a:r>
              <a:rPr lang="nb-NO" altLang="nb-NO" dirty="0"/>
              <a:t>deltok i undervisning og diskusjoner og var pasienter i </a:t>
            </a:r>
            <a:r>
              <a:rPr lang="nb-NO" altLang="nb-NO" dirty="0" smtClean="0"/>
              <a:t>rollespillene hvor terapeutene trente på å invitere deltagere og i å bruke motiverende intervju. </a:t>
            </a:r>
          </a:p>
          <a:p>
            <a:endParaRPr lang="nb-NO" altLang="nb-NO" dirty="0"/>
          </a:p>
          <a:p>
            <a:r>
              <a:rPr lang="nb-NO" dirty="0" smtClean="0"/>
              <a:t>Brukerrepresentantene deltok </a:t>
            </a:r>
            <a:r>
              <a:rPr lang="nb-NO" dirty="0"/>
              <a:t>i </a:t>
            </a:r>
            <a:r>
              <a:rPr lang="nb-NO" dirty="0" smtClean="0"/>
              <a:t>workshopen som ble arrangert  </a:t>
            </a:r>
            <a:r>
              <a:rPr lang="nb-NO" dirty="0"/>
              <a:t>da datainnsamlingen var </a:t>
            </a:r>
            <a:r>
              <a:rPr lang="nb-NO" dirty="0" smtClean="0"/>
              <a:t>avsluttet.</a:t>
            </a:r>
            <a:endParaRPr lang="nb-NO" dirty="0"/>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57</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Prosjektbeskrivelsen (protokollen) ble publisert som en engelskspråklig artikkel. Brukerrepresentantene var medforfattere. </a:t>
            </a:r>
            <a:r>
              <a:rPr lang="nb-NO" dirty="0"/>
              <a:t>De hadde </a:t>
            </a:r>
            <a:endParaRPr lang="nb-NO" dirty="0" smtClean="0"/>
          </a:p>
          <a:p>
            <a:pPr marL="171450" indent="-171450">
              <a:buFont typeface="Arial" panose="020B0604020202020204" pitchFamily="34" charset="0"/>
              <a:buChar char="•"/>
            </a:pPr>
            <a:r>
              <a:rPr lang="nb-NO" dirty="0" smtClean="0"/>
              <a:t>kommet med vesentlige </a:t>
            </a:r>
            <a:r>
              <a:rPr lang="nb-NO" dirty="0"/>
              <a:t>bidrag til idé og </a:t>
            </a:r>
            <a:r>
              <a:rPr lang="nb-NO" dirty="0" smtClean="0"/>
              <a:t>utforming av prosjektet</a:t>
            </a:r>
          </a:p>
          <a:p>
            <a:pPr marL="171450" indent="-171450">
              <a:buFont typeface="Arial" panose="020B0604020202020204" pitchFamily="34" charset="0"/>
              <a:buChar char="•"/>
            </a:pPr>
            <a:r>
              <a:rPr lang="nb-NO" dirty="0"/>
              <a:t>d</a:t>
            </a:r>
            <a:r>
              <a:rPr lang="nb-NO" dirty="0" smtClean="0"/>
              <a:t>eltatt i utarbeiding </a:t>
            </a:r>
            <a:r>
              <a:rPr lang="nb-NO" dirty="0"/>
              <a:t>av selve manuskriptet </a:t>
            </a:r>
            <a:r>
              <a:rPr lang="nb-NO" dirty="0" smtClean="0"/>
              <a:t>og </a:t>
            </a:r>
            <a:r>
              <a:rPr lang="nb-NO" dirty="0"/>
              <a:t>kritisk revisjon av artikkelens intellektuelle innhold </a:t>
            </a:r>
            <a:r>
              <a:rPr lang="nb-NO" dirty="0" smtClean="0"/>
              <a:t>på lik linje med de andre medforfatterne, og </a:t>
            </a:r>
          </a:p>
          <a:p>
            <a:pPr marL="171450" indent="-171450">
              <a:buFont typeface="Arial" panose="020B0604020202020204" pitchFamily="34" charset="0"/>
              <a:buChar char="•"/>
            </a:pPr>
            <a:r>
              <a:rPr lang="nb-NO" dirty="0" smtClean="0"/>
              <a:t>godkjent </a:t>
            </a:r>
            <a:r>
              <a:rPr lang="nb-NO" dirty="0"/>
              <a:t>artikkelversjonen som </a:t>
            </a:r>
            <a:r>
              <a:rPr lang="nb-NO" dirty="0" smtClean="0"/>
              <a:t>ble publisert.</a:t>
            </a:r>
          </a:p>
          <a:p>
            <a:pPr marL="171450" indent="-171450">
              <a:buFont typeface="Arial" panose="020B0604020202020204" pitchFamily="34" charset="0"/>
              <a:buChar char="•"/>
            </a:pPr>
            <a:endParaRPr lang="nb-NO" dirty="0"/>
          </a:p>
          <a:p>
            <a:r>
              <a:rPr lang="nb-NO" dirty="0" smtClean="0"/>
              <a:t>De fylte derfor kravene til å være medforfattere</a:t>
            </a:r>
            <a:r>
              <a:rPr lang="nb-NO" smtClean="0"/>
              <a:t>. </a:t>
            </a:r>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58</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Den første artikkelen som er basert på resultater fra prosjektet handler om innholdet i rehabiliteringsmålene deltakerne i studien satte seg ved oppstart og avslutning av rehabiliteringsoppholdet. Det er en kvalitativ studie, hvor innholdet i teksten som ble skrevet ned om dette er analysert og kategorisert. På bakgrunn av dette har man bygget det som kalles en tematisk koderamme, med en rekke mulige kategorier målene kan klassifiseres i. Da doktorgradsstudenten hadde  laget første utkast til koderammen ble den presentert for to brukerrepresentanter som fikk eksempler på mål som de plasserte inn i koderammen. De skrev også ned noen eksempler på egne mål som de deretter plasserte inn i rammen. Basert på disse øvelsene diskuterte de så koderammen med doktorgradsstudenten og ga innspill til å kategoriene var gjenkjennelige, forståelige og relevante, og om det var tema eller kategorier de savner.</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59</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latin typeface="+mn-lt"/>
                <a:ea typeface="+mn-ea"/>
                <a:cs typeface="+mn-cs"/>
              </a:rPr>
              <a:t>Dette er hva vi </a:t>
            </a:r>
            <a:r>
              <a:rPr lang="nb-NO" sz="1200" b="1" kern="1200" dirty="0" smtClean="0">
                <a:solidFill>
                  <a:schemeClr val="tx1"/>
                </a:solidFill>
                <a:latin typeface="+mn-lt"/>
                <a:ea typeface="+mn-ea"/>
                <a:cs typeface="+mn-cs"/>
              </a:rPr>
              <a:t>inviterer dere til og som vi skal gjennom</a:t>
            </a:r>
            <a:r>
              <a:rPr lang="nb-NO" sz="1200" kern="1200" dirty="0" smtClean="0">
                <a:solidFill>
                  <a:schemeClr val="tx1"/>
                </a:solidFill>
                <a:latin typeface="+mn-lt"/>
                <a:ea typeface="+mn-ea"/>
                <a:cs typeface="+mn-cs"/>
              </a:rPr>
              <a:t>. En blanding av innledninger – individuelle oppgaver – gruppeoppgaver, plenumssamtaler og holder tiden så tenkte vi at dere skulle få trene på rollen brukermedvirker i forskningsprosjekt </a:t>
            </a:r>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6</a:t>
            </a:fld>
            <a:endParaRPr lang="nb-NO"/>
          </a:p>
        </p:txBody>
      </p:sp>
    </p:spTree>
    <p:extLst>
      <p:ext uri="{BB962C8B-B14F-4D97-AF65-F5344CB8AC3E}">
        <p14:creationId xmlns:p14="http://schemas.microsoft.com/office/powerpoint/2010/main" val="11672432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Basert på erfaringene så langt i dette prosjektet har vi erfart at brukerrepresentantene har bidratt til å </a:t>
            </a:r>
          </a:p>
          <a:p>
            <a:pPr marL="171450" indent="-171450" defTabSz="957263">
              <a:buFont typeface="Arial" panose="020B0604020202020204" pitchFamily="34" charset="0"/>
              <a:buChar char="•"/>
            </a:pPr>
            <a:r>
              <a:rPr lang="nb-NO" altLang="nb-NO" dirty="0" smtClean="0"/>
              <a:t>identifisere </a:t>
            </a:r>
            <a:r>
              <a:rPr lang="nb-NO" altLang="nb-NO" dirty="0"/>
              <a:t>aktuelle tema/problemstillinger hvor det foreligger lite forskning </a:t>
            </a:r>
          </a:p>
          <a:p>
            <a:pPr marL="171450" indent="-171450" defTabSz="957263">
              <a:buFont typeface="Arial" panose="020B0604020202020204" pitchFamily="34" charset="0"/>
              <a:buChar char="•"/>
            </a:pPr>
            <a:r>
              <a:rPr lang="nb-NO" altLang="nb-NO" dirty="0"/>
              <a:t>bedre gjennomførbarheten av prosjekter ved å identifisere faktorer som kan fremme/hemme pasientdeltagelse i prosjekter</a:t>
            </a:r>
          </a:p>
          <a:p>
            <a:pPr marL="171450" indent="-171450" defTabSz="957263">
              <a:buFont typeface="Arial" panose="020B0604020202020204" pitchFamily="34" charset="0"/>
              <a:buChar char="•"/>
            </a:pPr>
            <a:r>
              <a:rPr lang="nb-NO" altLang="nb-NO" dirty="0"/>
              <a:t>bidra med pasienters perspektiv i analyse og fortolkning av resultater </a:t>
            </a:r>
            <a:endParaRPr lang="nb-NO" altLang="nb-NO" dirty="0" smtClean="0"/>
          </a:p>
          <a:p>
            <a:pPr marL="171450" indent="-171450" defTabSz="957263">
              <a:buFont typeface="Arial" panose="020B0604020202020204" pitchFamily="34" charset="0"/>
              <a:buChar char="•"/>
            </a:pPr>
            <a:endParaRPr lang="nb-NO" altLang="nb-NO" dirty="0" smtClean="0"/>
          </a:p>
          <a:p>
            <a:pPr defTabSz="957263"/>
            <a:r>
              <a:rPr lang="nb-NO" altLang="nb-NO" dirty="0" smtClean="0"/>
              <a:t>Videre i prosjektet vil vi også samarbeide  med brukerrepresentantene for å sikre</a:t>
            </a:r>
            <a:endParaRPr lang="nb-NO" altLang="nb-NO" dirty="0"/>
          </a:p>
          <a:p>
            <a:pPr defTabSz="957263"/>
            <a:r>
              <a:rPr lang="nb-NO" altLang="nb-NO" dirty="0" smtClean="0"/>
              <a:t>god </a:t>
            </a:r>
            <a:r>
              <a:rPr lang="nb-NO" altLang="nb-NO" dirty="0"/>
              <a:t>formidling av forskningsresultater ved å </a:t>
            </a:r>
            <a:r>
              <a:rPr lang="nb-NO" altLang="nb-NO" dirty="0" smtClean="0"/>
              <a:t>be dem gi </a:t>
            </a:r>
            <a:r>
              <a:rPr lang="nb-NO" altLang="nb-NO" dirty="0" err="1" smtClean="0"/>
              <a:t>gi</a:t>
            </a:r>
            <a:r>
              <a:rPr lang="nb-NO" altLang="nb-NO" dirty="0" smtClean="0"/>
              <a:t> </a:t>
            </a:r>
            <a:r>
              <a:rPr lang="nb-NO" altLang="nb-NO" dirty="0"/>
              <a:t>innspill </a:t>
            </a:r>
            <a:r>
              <a:rPr lang="nb-NO" altLang="nb-NO" dirty="0" smtClean="0"/>
              <a:t>til </a:t>
            </a:r>
            <a:r>
              <a:rPr lang="nb-NO" altLang="nb-NO" dirty="0"/>
              <a:t>språkbruk, fremstillingsmåter og </a:t>
            </a:r>
            <a:r>
              <a:rPr lang="nb-NO" altLang="nb-NO" dirty="0" smtClean="0"/>
              <a:t>formidlingskanaler, og vi vil involvere dem i å formidle </a:t>
            </a:r>
            <a:r>
              <a:rPr lang="nb-NO" altLang="nb-NO" dirty="0"/>
              <a:t>forskningsresultater i aktuelle </a:t>
            </a:r>
            <a:r>
              <a:rPr lang="nb-NO" altLang="nb-NO" dirty="0" smtClean="0"/>
              <a:t>miljøer.</a:t>
            </a:r>
            <a:endParaRPr lang="nb-NO" altLang="nb-NO" dirty="0"/>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60</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I helsetjenesten vektlegges det at praksis, det vil si den behandlingen pasienter mottar skal være basert på forskningsbasert kunnskap, på behandlernes erfaringsbaserte kunnskap, og på pasientens kunnskap, ønsker og verdier.</a:t>
            </a:r>
          </a:p>
          <a:p>
            <a:endParaRPr lang="nb-NO" dirty="0"/>
          </a:p>
          <a:p>
            <a:r>
              <a:rPr lang="nb-NO" dirty="0" smtClean="0"/>
              <a:t>Dette kalles kunnskapsbasert praksis.</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61</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På samme måte bør forskning også baseres på de samme tre kilder; forskning, klinisk erfaring og bruker-kunnskap. Dette kan vi kalle kunnskapsbasert forskning, og for å også få brukeres kunnskap med er det viktig at vi utvikler metoder og prosedyrer for hvordan forskere, klinikere og brukerrepresentanter kan samarbeide på en konstruktiv måte.</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62</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Begrunnelsen for brukermedvirkning i forskning er at brukere besitter en kunnskap som kan bidra til å bedre kvaliteten i utformingen av forskningsprosjekter, og dermed heve kvaliteten på forskningen. </a:t>
            </a:r>
          </a:p>
          <a:p>
            <a:endParaRPr lang="nb-NO" dirty="0"/>
          </a:p>
          <a:p>
            <a:r>
              <a:rPr lang="nb-NO" dirty="0" smtClean="0"/>
              <a:t>Som forsker vil vi derfor ønske oss gode brukerrepresentanter. Hva det innebærer skal vi diskutere sammen senere. Fra forsker-ståsted er det imidlertid viktig å merke seg at dette er et arbeid (riktignok i hovedsak frivillig), og ikke en form for terapi, (som noen behandlere kan antyde).</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63</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Forventningene til brukerrepresentantene er derfor i hovedsak som de samme som til andre prosjektmedarbeidere; at man</a:t>
            </a:r>
          </a:p>
          <a:p>
            <a:pPr marL="171450" indent="-171450">
              <a:lnSpc>
                <a:spcPct val="90000"/>
              </a:lnSpc>
              <a:buFont typeface="Arial" panose="020B0604020202020204" pitchFamily="34" charset="0"/>
              <a:buChar char="•"/>
            </a:pPr>
            <a:r>
              <a:rPr lang="nb-NO" altLang="nb-NO" dirty="0"/>
              <a:t>Utfører arbeidet samvittighetsfullt</a:t>
            </a:r>
          </a:p>
          <a:p>
            <a:pPr marL="171450" indent="-171450">
              <a:lnSpc>
                <a:spcPct val="90000"/>
              </a:lnSpc>
              <a:buFont typeface="Arial" panose="020B0604020202020204" pitchFamily="34" charset="0"/>
              <a:buChar char="•"/>
            </a:pPr>
            <a:r>
              <a:rPr lang="nb-NO" altLang="nb-NO" dirty="0"/>
              <a:t>Forbereder </a:t>
            </a:r>
            <a:r>
              <a:rPr lang="nb-NO" altLang="nb-NO" dirty="0" smtClean="0"/>
              <a:t>seg til møtene</a:t>
            </a:r>
            <a:endParaRPr lang="nb-NO" altLang="nb-NO" dirty="0"/>
          </a:p>
          <a:p>
            <a:pPr marL="171450" indent="-171450">
              <a:lnSpc>
                <a:spcPct val="90000"/>
              </a:lnSpc>
              <a:buFont typeface="Arial" panose="020B0604020202020204" pitchFamily="34" charset="0"/>
              <a:buChar char="•"/>
            </a:pPr>
            <a:r>
              <a:rPr lang="nb-NO" altLang="nb-NO" dirty="0"/>
              <a:t>Deltar aktivt og konstruktivt i dialogen</a:t>
            </a:r>
          </a:p>
          <a:p>
            <a:pPr marL="171450" indent="-171450">
              <a:lnSpc>
                <a:spcPct val="90000"/>
              </a:lnSpc>
              <a:buFont typeface="Arial" panose="020B0604020202020204" pitchFamily="34" charset="0"/>
              <a:buChar char="•"/>
            </a:pPr>
            <a:r>
              <a:rPr lang="nb-NO" altLang="nb-NO" dirty="0"/>
              <a:t>Spør når det er noe </a:t>
            </a:r>
            <a:r>
              <a:rPr lang="nb-NO" altLang="nb-NO" dirty="0" smtClean="0"/>
              <a:t>man </a:t>
            </a:r>
            <a:r>
              <a:rPr lang="nb-NO" altLang="nb-NO" dirty="0"/>
              <a:t>lurer på</a:t>
            </a:r>
          </a:p>
          <a:p>
            <a:pPr marL="171450" indent="-171450">
              <a:lnSpc>
                <a:spcPct val="90000"/>
              </a:lnSpc>
              <a:buFont typeface="Arial" panose="020B0604020202020204" pitchFamily="34" charset="0"/>
              <a:buChar char="•"/>
            </a:pPr>
            <a:r>
              <a:rPr lang="nb-NO" altLang="nb-NO" dirty="0"/>
              <a:t>Unngår «kjepphester</a:t>
            </a:r>
            <a:r>
              <a:rPr lang="nb-NO" altLang="nb-NO" dirty="0" smtClean="0"/>
              <a:t>» </a:t>
            </a:r>
            <a:endParaRPr lang="nb-NO" altLang="nb-NO" dirty="0"/>
          </a:p>
          <a:p>
            <a:pPr>
              <a:lnSpc>
                <a:spcPct val="90000"/>
              </a:lnSpc>
            </a:pPr>
            <a:endParaRPr lang="nb-NO" altLang="nb-NO" dirty="0"/>
          </a:p>
          <a:p>
            <a:pPr>
              <a:lnSpc>
                <a:spcPct val="90000"/>
              </a:lnSpc>
            </a:pPr>
            <a:r>
              <a:rPr lang="nb-NO" altLang="nb-NO" dirty="0" smtClean="0"/>
              <a:t>En spesiell utfordring for brukerrepresentanter kan være å stole på at den brukerkunnskapen man innehar er viktig og å tørre å formidle den, og å balanserer </a:t>
            </a:r>
            <a:r>
              <a:rPr lang="nb-NO" altLang="nb-NO" dirty="0"/>
              <a:t>det personlige og det </a:t>
            </a:r>
            <a:r>
              <a:rPr lang="nb-NO" altLang="nb-NO" dirty="0" smtClean="0"/>
              <a:t>private. Mange av erfaringene man bringer inn er jo nettopp personlige erfaringer som kan være nyttige bidrag i utformingen av et prosjekt. </a:t>
            </a:r>
          </a:p>
          <a:p>
            <a:pPr>
              <a:lnSpc>
                <a:spcPct val="90000"/>
              </a:lnSpc>
            </a:pPr>
            <a:endParaRPr lang="nb-NO" altLang="nb-NO" dirty="0"/>
          </a:p>
          <a:p>
            <a:pPr>
              <a:lnSpc>
                <a:spcPct val="90000"/>
              </a:lnSpc>
            </a:pPr>
            <a:r>
              <a:rPr lang="nb-NO" altLang="nb-NO" dirty="0" smtClean="0"/>
              <a:t>Det kan innebære en balansegang mellom</a:t>
            </a:r>
          </a:p>
          <a:p>
            <a:pPr>
              <a:lnSpc>
                <a:spcPct val="90000"/>
              </a:lnSpc>
            </a:pPr>
            <a:r>
              <a:rPr lang="nb-NO" altLang="nb-NO" dirty="0"/>
              <a:t>-</a:t>
            </a:r>
            <a:r>
              <a:rPr lang="nb-NO" altLang="nb-NO" dirty="0" smtClean="0"/>
              <a:t> å representere </a:t>
            </a:r>
            <a:r>
              <a:rPr lang="nb-NO" altLang="nb-NO" dirty="0"/>
              <a:t>bredden, men på en </a:t>
            </a:r>
            <a:r>
              <a:rPr lang="nb-NO" altLang="nb-NO" dirty="0" smtClean="0"/>
              <a:t>personlig måte </a:t>
            </a:r>
            <a:r>
              <a:rPr lang="nb-NO" altLang="nb-NO" dirty="0"/>
              <a:t>fortelle om egne erfaringer</a:t>
            </a:r>
          </a:p>
          <a:p>
            <a:pPr>
              <a:lnSpc>
                <a:spcPct val="90000"/>
              </a:lnSpc>
            </a:pPr>
            <a:r>
              <a:rPr lang="nb-NO" altLang="nb-NO" dirty="0" smtClean="0"/>
              <a:t>- Å være ”vaktbikkje</a:t>
            </a:r>
            <a:r>
              <a:rPr lang="nb-NO" altLang="nb-NO" dirty="0"/>
              <a:t>”, men ikke så mye at det blir konflikt</a:t>
            </a:r>
          </a:p>
          <a:p>
            <a:pPr>
              <a:lnSpc>
                <a:spcPct val="90000"/>
              </a:lnSpc>
            </a:pPr>
            <a:r>
              <a:rPr lang="nb-NO" altLang="nb-NO" dirty="0" smtClean="0"/>
              <a:t>- Å noen ganger være litt konfronterende</a:t>
            </a:r>
            <a:r>
              <a:rPr lang="nb-NO" altLang="nb-NO" dirty="0"/>
              <a:t>, men ikke sytete</a:t>
            </a:r>
            <a:r>
              <a:rPr lang="nb-NO" altLang="nb-NO" dirty="0" smtClean="0"/>
              <a:t>!</a:t>
            </a:r>
          </a:p>
          <a:p>
            <a:pPr marL="171450" indent="-171450">
              <a:lnSpc>
                <a:spcPct val="90000"/>
              </a:lnSpc>
              <a:buFontTx/>
              <a:buChar char="-"/>
            </a:pPr>
            <a:endParaRPr lang="nb-NO" altLang="nb-NO" dirty="0"/>
          </a:p>
          <a:p>
            <a:pPr>
              <a:lnSpc>
                <a:spcPct val="90000"/>
              </a:lnSpc>
            </a:pPr>
            <a:r>
              <a:rPr lang="nb-NO" altLang="nb-NO" dirty="0" smtClean="0"/>
              <a:t>Akkurat hvor grensen går mellom hva som er personlig og hva som er privat kan være vanskelig å trekke, men en </a:t>
            </a:r>
            <a:r>
              <a:rPr lang="nb-NO" altLang="nb-NO" smtClean="0"/>
              <a:t>erfaren brukerrepresentant </a:t>
            </a:r>
            <a:r>
              <a:rPr lang="nb-NO" altLang="nb-NO" dirty="0" smtClean="0"/>
              <a:t>uttrykte det slik: «De som overhodet ikke klarer å se videre enn nesa si egner seg kanskje ikke så godt».</a:t>
            </a:r>
          </a:p>
          <a:p>
            <a:pPr>
              <a:lnSpc>
                <a:spcPct val="90000"/>
              </a:lnSpc>
            </a:pPr>
            <a:endParaRPr lang="nb-NO" altLang="nb-NO" dirty="0"/>
          </a:p>
          <a:p>
            <a:pPr>
              <a:lnSpc>
                <a:spcPct val="90000"/>
              </a:lnSpc>
            </a:pPr>
            <a:endParaRPr lang="nb-NO" altLang="nb-NO" dirty="0"/>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64</a:t>
            </a:fld>
            <a:endParaRPr lang="nb-NO"/>
          </a:p>
        </p:txBody>
      </p:sp>
    </p:spTree>
    <p:extLst>
      <p:ext uri="{BB962C8B-B14F-4D97-AF65-F5344CB8AC3E}">
        <p14:creationId xmlns:p14="http://schemas.microsoft.com/office/powerpoint/2010/main" val="2107038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Diskuter i grupper og oppsummer i plenum. Med</a:t>
            </a:r>
            <a:r>
              <a:rPr lang="nb-NO" baseline="0" dirty="0" smtClean="0"/>
              <a:t> utgangspunkt i to kursdager</a:t>
            </a:r>
            <a:r>
              <a:rPr lang="nb-NO" dirty="0" smtClean="0"/>
              <a:t> foreslår vi at man lager tre parallelle grupper,</a:t>
            </a:r>
            <a:r>
              <a:rPr lang="nb-NO" baseline="0" dirty="0" smtClean="0"/>
              <a:t> hvor en gruppe diskuterer oppgave 1, en gruppe diskuterer oppgave 2, og den siste diskuterer oppgave 3. </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Gruppene kan gjerne notere ned viktige momenter fra diskusjonen på et </a:t>
            </a:r>
            <a:r>
              <a:rPr lang="nb-NO" baseline="0" dirty="0" err="1" smtClean="0"/>
              <a:t>flip-overark</a:t>
            </a:r>
            <a:r>
              <a:rPr lang="nb-NO" baseline="0" dirty="0" smtClean="0"/>
              <a:t>, som henges på veggen under plenumsoppsummeringen.</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65</a:t>
            </a:fld>
            <a:endParaRPr lang="nb-NO"/>
          </a:p>
        </p:txBody>
      </p:sp>
    </p:spTree>
    <p:extLst>
      <p:ext uri="{BB962C8B-B14F-4D97-AF65-F5344CB8AC3E}">
        <p14:creationId xmlns:p14="http://schemas.microsoft.com/office/powerpoint/2010/main" val="2211350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66</a:t>
            </a:fld>
            <a:endParaRPr lang="nb-NO"/>
          </a:p>
        </p:txBody>
      </p:sp>
    </p:spTree>
    <p:extLst>
      <p:ext uri="{BB962C8B-B14F-4D97-AF65-F5344CB8AC3E}">
        <p14:creationId xmlns:p14="http://schemas.microsoft.com/office/powerpoint/2010/main" val="1108278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67</a:t>
            </a:fld>
            <a:endParaRPr lang="nb-NO"/>
          </a:p>
        </p:txBody>
      </p:sp>
    </p:spTree>
    <p:extLst>
      <p:ext uri="{BB962C8B-B14F-4D97-AF65-F5344CB8AC3E}">
        <p14:creationId xmlns:p14="http://schemas.microsoft.com/office/powerpoint/2010/main" val="17043803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Liten individuell  refleksjonsoppgave:</a:t>
            </a:r>
          </a:p>
          <a:p>
            <a:endParaRPr lang="nb-NO" dirty="0" smtClean="0"/>
          </a:p>
          <a:p>
            <a:r>
              <a:rPr lang="nb-NO" b="1" dirty="0" smtClean="0"/>
              <a:t>Til brukermedvirkere</a:t>
            </a:r>
            <a:r>
              <a:rPr lang="nb-NO" dirty="0" smtClean="0"/>
              <a:t>: den</a:t>
            </a:r>
            <a:r>
              <a:rPr lang="nb-NO" baseline="0" dirty="0" smtClean="0"/>
              <a:t> viktigste grunnen til at jeg ønsker å være Brukermedvirker i forskning er at..</a:t>
            </a:r>
          </a:p>
          <a:p>
            <a:r>
              <a:rPr lang="nb-NO" baseline="0" dirty="0" smtClean="0"/>
              <a:t>Andre grunner er at…</a:t>
            </a:r>
          </a:p>
          <a:p>
            <a:endParaRPr lang="nb-NO" baseline="0" dirty="0" smtClean="0"/>
          </a:p>
          <a:p>
            <a:r>
              <a:rPr lang="nb-NO" b="1" baseline="0" dirty="0" smtClean="0"/>
              <a:t>Til forskerne: </a:t>
            </a:r>
            <a:r>
              <a:rPr lang="nb-NO" dirty="0" smtClean="0"/>
              <a:t>den</a:t>
            </a:r>
            <a:r>
              <a:rPr lang="nb-NO" baseline="0" dirty="0" smtClean="0"/>
              <a:t> viktigste grunnen til at jeg ønsker å ha med  Brukermedvirkere i forskningsprosjektene mine er at..</a:t>
            </a:r>
          </a:p>
          <a:p>
            <a:r>
              <a:rPr lang="nb-NO" baseline="0" dirty="0" smtClean="0"/>
              <a:t>Andre grunner er at…</a:t>
            </a:r>
          </a:p>
          <a:p>
            <a:endParaRPr lang="nb-NO" baseline="0" dirty="0" smtClean="0"/>
          </a:p>
          <a:p>
            <a:r>
              <a:rPr lang="nb-NO" baseline="0" dirty="0" smtClean="0"/>
              <a:t>Kort dialog i plenum</a:t>
            </a:r>
          </a:p>
          <a:p>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68</a:t>
            </a:fld>
            <a:endParaRPr lang="nb-NO"/>
          </a:p>
        </p:txBody>
      </p:sp>
    </p:spTree>
    <p:extLst>
      <p:ext uri="{BB962C8B-B14F-4D97-AF65-F5344CB8AC3E}">
        <p14:creationId xmlns:p14="http://schemas.microsoft.com/office/powerpoint/2010/main" val="10569954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dirty="0" smtClean="0"/>
              <a:t>Som vi allerede har nevnt så er det utarbeidet et hefte (EULAR kortene)</a:t>
            </a:r>
            <a:r>
              <a:rPr lang="nb-NO" sz="1200" baseline="0" dirty="0" smtClean="0"/>
              <a:t> som inneholder tips til henholdsvis brukerrepresentanter og forskere om hva som er hensiktsmessig å ta hensyn til i de ulike stadiene i et prosjekt. I denne biten av kurset fokuserer vi mest på forventninger til og fra brukeren.</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Vi</a:t>
            </a:r>
            <a:r>
              <a:rPr lang="nb-NO" baseline="0" dirty="0" smtClean="0"/>
              <a:t> skal nå gå gjennom disse a</a:t>
            </a:r>
            <a:r>
              <a:rPr lang="nb-NO" dirty="0" smtClean="0"/>
              <a:t>nbefalingene som</a:t>
            </a:r>
            <a:r>
              <a:rPr lang="nb-NO" baseline="0" dirty="0" smtClean="0"/>
              <a:t> </a:t>
            </a:r>
            <a:r>
              <a:rPr lang="nb-NO" dirty="0" smtClean="0"/>
              <a:t>er hentet fra dette heftet. </a:t>
            </a:r>
            <a:r>
              <a:rPr lang="nb-NO" dirty="0" err="1" smtClean="0"/>
              <a:t>EULARs</a:t>
            </a:r>
            <a:r>
              <a:rPr lang="nb-NO" dirty="0" smtClean="0"/>
              <a:t> ”</a:t>
            </a:r>
            <a:r>
              <a:rPr lang="nb-NO" dirty="0" err="1" smtClean="0"/>
              <a:t>Patient</a:t>
            </a:r>
            <a:r>
              <a:rPr lang="nb-NO" dirty="0" smtClean="0"/>
              <a:t> </a:t>
            </a:r>
            <a:r>
              <a:rPr lang="nb-NO" dirty="0" err="1" smtClean="0"/>
              <a:t>involvement</a:t>
            </a:r>
            <a:r>
              <a:rPr lang="nb-NO" dirty="0" smtClean="0"/>
              <a:t> in </a:t>
            </a:r>
            <a:r>
              <a:rPr lang="nb-NO" dirty="0" err="1" smtClean="0"/>
              <a:t>research</a:t>
            </a:r>
            <a:r>
              <a:rPr lang="nb-NO" baseline="0" dirty="0" smtClean="0"/>
              <a:t> – A </a:t>
            </a:r>
            <a:r>
              <a:rPr lang="nb-NO" baseline="0" dirty="0" err="1" smtClean="0"/>
              <a:t>way</a:t>
            </a:r>
            <a:r>
              <a:rPr lang="nb-NO" baseline="0" dirty="0" smtClean="0"/>
              <a:t> to </a:t>
            </a:r>
            <a:r>
              <a:rPr lang="nb-NO" baseline="0" dirty="0" err="1" smtClean="0"/>
              <a:t>success</a:t>
            </a:r>
            <a:r>
              <a:rPr lang="nb-NO" baseline="0" dirty="0" smtClean="0"/>
              <a:t>, og som er bearbeidet av brukerrepresentantene som har utviklet dette kurset. </a:t>
            </a:r>
            <a:endParaRPr lang="nb-NO" dirty="0" smtClean="0"/>
          </a:p>
          <a:p>
            <a:endParaRPr lang="nb-NO" sz="1200" b="0" kern="1200" baseline="0" dirty="0" smtClean="0">
              <a:solidFill>
                <a:schemeClr val="tx1"/>
              </a:solidFill>
              <a:latin typeface="+mn-lt"/>
              <a:ea typeface="+mn-ea"/>
              <a:cs typeface="+mn-cs"/>
            </a:endParaRPr>
          </a:p>
          <a:p>
            <a:r>
              <a:rPr lang="nb-NO" sz="1200" b="0" kern="1200" baseline="0" dirty="0" smtClean="0">
                <a:solidFill>
                  <a:schemeClr val="tx1"/>
                </a:solidFill>
                <a:latin typeface="+mn-lt"/>
                <a:ea typeface="+mn-ea"/>
                <a:cs typeface="+mn-cs"/>
              </a:rPr>
              <a:t>Som allerede nevnt  handler</a:t>
            </a:r>
            <a:r>
              <a:rPr lang="nb-NO" sz="1200" b="0" kern="1200" dirty="0" smtClean="0">
                <a:solidFill>
                  <a:schemeClr val="tx1"/>
                </a:solidFill>
                <a:latin typeface="+mn-lt"/>
                <a:ea typeface="+mn-ea"/>
                <a:cs typeface="+mn-cs"/>
              </a:rPr>
              <a:t> brukermedvirkning om at de som berøres av en beslutning, eller er brukere av tjenester, får innflytelse på beslutningsprosesser og utforming av tjenestetilbudet</a:t>
            </a:r>
            <a:r>
              <a:rPr lang="nb-NO" sz="1200" b="0" kern="1200" baseline="0" dirty="0" smtClean="0">
                <a:solidFill>
                  <a:schemeClr val="tx1"/>
                </a:solidFill>
                <a:latin typeface="+mn-lt"/>
                <a:ea typeface="+mn-ea"/>
                <a:cs typeface="+mn-cs"/>
              </a:rPr>
              <a:t> </a:t>
            </a:r>
            <a:r>
              <a:rPr lang="nb-NO" sz="1200" b="0" i="1" kern="1200" dirty="0" smtClean="0">
                <a:solidFill>
                  <a:schemeClr val="tx1"/>
                </a:solidFill>
                <a:latin typeface="+mn-lt"/>
                <a:ea typeface="+mn-ea"/>
                <a:cs typeface="+mn-cs"/>
              </a:rPr>
              <a:t>(Stortingsmelding nr. 34 [1996–1997])</a:t>
            </a:r>
            <a:r>
              <a:rPr lang="nb-NO" sz="1200" b="0" kern="1200" dirty="0" smtClean="0">
                <a:solidFill>
                  <a:schemeClr val="tx1"/>
                </a:solidFill>
                <a:latin typeface="+mn-lt"/>
                <a:ea typeface="+mn-ea"/>
                <a:cs typeface="+mn-cs"/>
              </a:rPr>
              <a:t>  </a:t>
            </a:r>
          </a:p>
          <a:p>
            <a:endParaRPr lang="nb-NO" sz="1200" b="0" kern="1200" dirty="0" smtClean="0">
              <a:solidFill>
                <a:schemeClr val="tx1"/>
              </a:solidFill>
              <a:latin typeface="+mn-lt"/>
              <a:ea typeface="+mn-ea"/>
              <a:cs typeface="+mn-cs"/>
            </a:endParaRPr>
          </a:p>
          <a:p>
            <a:r>
              <a:rPr lang="nb-NO" sz="1200" b="0" kern="1200" dirty="0" smtClean="0">
                <a:solidFill>
                  <a:schemeClr val="tx1"/>
                </a:solidFill>
                <a:latin typeface="+mn-lt"/>
                <a:ea typeface="+mn-ea"/>
                <a:cs typeface="+mn-cs"/>
              </a:rPr>
              <a:t>Begrepet </a:t>
            </a:r>
            <a:r>
              <a:rPr lang="nb-NO" sz="1200" b="0" i="1" kern="1200" dirty="0" smtClean="0">
                <a:solidFill>
                  <a:schemeClr val="tx1"/>
                </a:solidFill>
                <a:latin typeface="+mn-lt"/>
                <a:ea typeface="+mn-ea"/>
                <a:cs typeface="+mn-cs"/>
              </a:rPr>
              <a:t>brukermedvirkning</a:t>
            </a:r>
            <a:r>
              <a:rPr lang="nb-NO" sz="1200" b="0" kern="1200" dirty="0" smtClean="0">
                <a:solidFill>
                  <a:schemeClr val="tx1"/>
                </a:solidFill>
                <a:latin typeface="+mn-lt"/>
                <a:ea typeface="+mn-ea"/>
                <a:cs typeface="+mn-cs"/>
              </a:rPr>
              <a:t> er sammensatt av ordene </a:t>
            </a:r>
            <a:r>
              <a:rPr lang="nb-NO" sz="1200" b="0" i="1" kern="1200" dirty="0" smtClean="0">
                <a:solidFill>
                  <a:schemeClr val="tx1"/>
                </a:solidFill>
                <a:latin typeface="+mn-lt"/>
                <a:ea typeface="+mn-ea"/>
                <a:cs typeface="+mn-cs"/>
              </a:rPr>
              <a:t>bruker</a:t>
            </a:r>
            <a:r>
              <a:rPr lang="nb-NO" sz="1200" b="0" kern="1200" dirty="0" smtClean="0">
                <a:solidFill>
                  <a:schemeClr val="tx1"/>
                </a:solidFill>
                <a:latin typeface="+mn-lt"/>
                <a:ea typeface="+mn-ea"/>
                <a:cs typeface="+mn-cs"/>
              </a:rPr>
              <a:t> og </a:t>
            </a:r>
            <a:r>
              <a:rPr lang="nb-NO" sz="1200" b="0" i="1" kern="1200" dirty="0" smtClean="0">
                <a:solidFill>
                  <a:schemeClr val="tx1"/>
                </a:solidFill>
                <a:latin typeface="+mn-lt"/>
                <a:ea typeface="+mn-ea"/>
                <a:cs typeface="+mn-cs"/>
              </a:rPr>
              <a:t>medvirkning</a:t>
            </a:r>
            <a:r>
              <a:rPr lang="nb-NO" sz="1200" b="0" kern="1200" dirty="0" smtClean="0">
                <a:solidFill>
                  <a:schemeClr val="tx1"/>
                </a:solidFill>
                <a:latin typeface="+mn-lt"/>
                <a:ea typeface="+mn-ea"/>
                <a:cs typeface="+mn-cs"/>
              </a:rPr>
              <a:t>. Brukeren slik den skal forstås</a:t>
            </a:r>
            <a:r>
              <a:rPr lang="nb-NO" sz="1200" b="0" kern="1200" baseline="0" dirty="0" smtClean="0">
                <a:solidFill>
                  <a:schemeClr val="tx1"/>
                </a:solidFill>
                <a:latin typeface="+mn-lt"/>
                <a:ea typeface="+mn-ea"/>
                <a:cs typeface="+mn-cs"/>
              </a:rPr>
              <a:t> i dette kurset er den som deltar som representant i </a:t>
            </a:r>
            <a:r>
              <a:rPr lang="nb-NO" sz="1200" b="0" kern="1200" baseline="0" dirty="0" err="1" smtClean="0">
                <a:solidFill>
                  <a:schemeClr val="tx1"/>
                </a:solidFill>
                <a:latin typeface="+mn-lt"/>
                <a:ea typeface="+mn-ea"/>
                <a:cs typeface="+mn-cs"/>
              </a:rPr>
              <a:t>forskningsstudier</a:t>
            </a:r>
            <a:r>
              <a:rPr lang="nb-NO" sz="1200" b="0" kern="1200" baseline="0" dirty="0" smtClean="0">
                <a:solidFill>
                  <a:schemeClr val="tx1"/>
                </a:solidFill>
                <a:latin typeface="+mn-lt"/>
                <a:ea typeface="+mn-ea"/>
                <a:cs typeface="+mn-cs"/>
              </a:rPr>
              <a:t>/prosjekter.</a:t>
            </a:r>
            <a:r>
              <a:rPr lang="nb-NO" sz="1200" b="0" kern="1200" dirty="0" smtClean="0">
                <a:solidFill>
                  <a:schemeClr val="tx1"/>
                </a:solidFill>
                <a:latin typeface="+mn-lt"/>
                <a:ea typeface="+mn-ea"/>
                <a:cs typeface="+mn-cs"/>
              </a:rPr>
              <a:t> Medvirkning betyr at brukeren skal medvirke til å planlegge, gjennomføre og vurdere gjennom</a:t>
            </a:r>
            <a:r>
              <a:rPr lang="nb-NO" sz="1200" b="0" kern="1200" baseline="0" dirty="0" smtClean="0">
                <a:solidFill>
                  <a:schemeClr val="tx1"/>
                </a:solidFill>
                <a:latin typeface="+mn-lt"/>
                <a:ea typeface="+mn-ea"/>
                <a:cs typeface="+mn-cs"/>
              </a:rPr>
              <a:t> hele forskningsprosessen/prosjektet</a:t>
            </a:r>
            <a:r>
              <a:rPr lang="nb-NO" sz="1200" b="0" kern="1200" dirty="0" smtClean="0">
                <a:solidFill>
                  <a:schemeClr val="tx1"/>
                </a:solidFill>
                <a:latin typeface="+mn-lt"/>
                <a:ea typeface="+mn-ea"/>
                <a:cs typeface="+mn-cs"/>
              </a:rPr>
              <a:t>. Med andre ord bruker med virkning</a:t>
            </a:r>
          </a:p>
          <a:p>
            <a:endParaRPr lang="nb-NO" dirty="0" smtClean="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69</a:t>
            </a:fld>
            <a:endParaRPr lang="nb-NO"/>
          </a:p>
        </p:txBody>
      </p:sp>
    </p:spTree>
    <p:extLst>
      <p:ext uri="{BB962C8B-B14F-4D97-AF65-F5344CB8AC3E}">
        <p14:creationId xmlns:p14="http://schemas.microsoft.com/office/powerpoint/2010/main" val="999439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0" kern="1200" dirty="0" smtClean="0">
                <a:solidFill>
                  <a:schemeClr val="tx1"/>
                </a:solidFill>
                <a:latin typeface="+mn-lt"/>
                <a:ea typeface="+mn-ea"/>
                <a:cs typeface="+mn-cs"/>
              </a:rPr>
              <a:t>Soloppgave: </a:t>
            </a:r>
          </a:p>
          <a:p>
            <a:r>
              <a:rPr lang="nb-NO" sz="1200" b="0" kern="1200" dirty="0" smtClean="0">
                <a:solidFill>
                  <a:schemeClr val="tx1"/>
                </a:solidFill>
                <a:latin typeface="+mn-lt"/>
                <a:ea typeface="+mn-ea"/>
                <a:cs typeface="+mn-cs"/>
              </a:rPr>
              <a:t>Hver deltager får et ark med soloppgaven og bruker noen minutter på å fylle ut ved å skrive sine viktigste forventninger på hver av «solstrålene». </a:t>
            </a:r>
          </a:p>
          <a:p>
            <a:r>
              <a:rPr lang="nb-NO" sz="1200" b="0" kern="1200" dirty="0" smtClean="0">
                <a:solidFill>
                  <a:schemeClr val="tx1"/>
                </a:solidFill>
                <a:latin typeface="+mn-lt"/>
                <a:ea typeface="+mn-ea"/>
                <a:cs typeface="+mn-cs"/>
              </a:rPr>
              <a:t>La deretter hver av deltagerne si sin viktigste forventning i plenum – og noter på en </a:t>
            </a:r>
            <a:r>
              <a:rPr lang="nb-NO" sz="1200" b="0" kern="1200" dirty="0" err="1" smtClean="0">
                <a:solidFill>
                  <a:schemeClr val="tx1"/>
                </a:solidFill>
                <a:latin typeface="+mn-lt"/>
                <a:ea typeface="+mn-ea"/>
                <a:cs typeface="+mn-cs"/>
              </a:rPr>
              <a:t>flip-over</a:t>
            </a:r>
            <a:r>
              <a:rPr lang="nb-NO" sz="1200" b="0" kern="1200" dirty="0" smtClean="0">
                <a:solidFill>
                  <a:schemeClr val="tx1"/>
                </a:solidFill>
                <a:latin typeface="+mn-lt"/>
                <a:ea typeface="+mn-ea"/>
                <a:cs typeface="+mn-cs"/>
              </a:rPr>
              <a:t> eller tavle.</a:t>
            </a:r>
          </a:p>
          <a:p>
            <a:r>
              <a:rPr lang="nb-NO" sz="1200" b="0" kern="1200" dirty="0" smtClean="0">
                <a:solidFill>
                  <a:schemeClr val="tx1"/>
                </a:solidFill>
                <a:latin typeface="+mn-lt"/>
                <a:ea typeface="+mn-ea"/>
                <a:cs typeface="+mn-cs"/>
              </a:rPr>
              <a:t>Deltagerne oppfordres til å ta vare på oppgaven</a:t>
            </a:r>
            <a:r>
              <a:rPr lang="nb-NO" sz="1200" b="0" kern="1200" baseline="0" dirty="0" smtClean="0">
                <a:solidFill>
                  <a:schemeClr val="tx1"/>
                </a:solidFill>
                <a:latin typeface="+mn-lt"/>
                <a:ea typeface="+mn-ea"/>
                <a:cs typeface="+mn-cs"/>
              </a:rPr>
              <a:t> og ta den frem når kurset skal evalueres. </a:t>
            </a:r>
            <a:endParaRPr lang="nb-NO" sz="1200" b="0" kern="1200" dirty="0" smtClean="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7</a:t>
            </a:fld>
            <a:endParaRPr lang="nb-NO"/>
          </a:p>
        </p:txBody>
      </p:sp>
    </p:spTree>
    <p:extLst>
      <p:ext uri="{BB962C8B-B14F-4D97-AF65-F5344CB8AC3E}">
        <p14:creationId xmlns:p14="http://schemas.microsoft.com/office/powerpoint/2010/main" val="31139680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0" dirty="0" smtClean="0">
                <a:latin typeface="+mn-lt"/>
                <a:cs typeface="Times New Roman" pitchFamily="18" charset="0"/>
              </a:rPr>
              <a:t>Dette</a:t>
            </a:r>
            <a:r>
              <a:rPr lang="nb-NO" sz="1200" b="0" baseline="0" dirty="0" smtClean="0">
                <a:latin typeface="+mn-lt"/>
                <a:cs typeface="Times New Roman" pitchFamily="18" charset="0"/>
              </a:rPr>
              <a:t> henger sammen med uttalelsene om at </a:t>
            </a:r>
            <a:r>
              <a:rPr lang="nb-NO" sz="1200" b="0" dirty="0" smtClean="0">
                <a:latin typeface="+mn-lt"/>
              </a:rPr>
              <a:t> pasienter og brukeres behov skal stå i sentrum</a:t>
            </a:r>
            <a:r>
              <a:rPr lang="nb-NO" sz="1200" b="0" baseline="0" dirty="0" smtClean="0">
                <a:latin typeface="+mn-lt"/>
              </a:rPr>
              <a:t> og er i tråd med</a:t>
            </a:r>
            <a:r>
              <a:rPr lang="nb-NO" sz="1200" b="0" dirty="0" smtClean="0">
                <a:latin typeface="+mn-lt"/>
              </a:rPr>
              <a:t> Regjeringens overordnede mål for kvalitets- og pasientsikkerhetsarbeidet</a:t>
            </a:r>
            <a:r>
              <a:rPr lang="nb-NO" sz="1200" kern="1200" dirty="0" smtClean="0">
                <a:solidFill>
                  <a:schemeClr val="tx1"/>
                </a:solidFill>
                <a:latin typeface="+mn-lt"/>
                <a:ea typeface="+mn-ea"/>
                <a:cs typeface="+mn-cs"/>
              </a:rPr>
              <a:t>. Og som</a:t>
            </a:r>
            <a:r>
              <a:rPr lang="nb-NO" sz="1200" kern="1200" baseline="0" dirty="0" smtClean="0">
                <a:solidFill>
                  <a:schemeClr val="tx1"/>
                </a:solidFill>
                <a:latin typeface="+mn-lt"/>
                <a:ea typeface="+mn-ea"/>
                <a:cs typeface="+mn-cs"/>
              </a:rPr>
              <a:t> allerede nevnt må forskere som skal søke midler til helseforskning dokumentere at de har med brukere om de skal få midler til forskningen.</a:t>
            </a:r>
            <a:endParaRPr lang="nb-NO" sz="1200" kern="1200" dirty="0" smtClean="0">
              <a:solidFill>
                <a:schemeClr val="tx1"/>
              </a:solidFill>
              <a:latin typeface="+mn-lt"/>
              <a:ea typeface="+mn-ea"/>
              <a:cs typeface="+mn-cs"/>
            </a:endParaRPr>
          </a:p>
          <a:p>
            <a:r>
              <a:rPr lang="nb-NO" sz="1200" b="0" kern="1200" baseline="0" dirty="0" smtClean="0">
                <a:solidFill>
                  <a:schemeClr val="tx1"/>
                </a:solidFill>
                <a:latin typeface="+mn-lt"/>
                <a:ea typeface="+mn-ea"/>
                <a:cs typeface="+mn-cs"/>
              </a:rPr>
              <a:t>I tillegg sier </a:t>
            </a:r>
            <a:r>
              <a:rPr lang="nb-NO" sz="1200" b="0" kern="1200" dirty="0" smtClean="0">
                <a:solidFill>
                  <a:schemeClr val="tx1"/>
                </a:solidFill>
                <a:latin typeface="+mn-lt"/>
                <a:ea typeface="+mn-ea"/>
                <a:cs typeface="+mn-cs"/>
              </a:rPr>
              <a:t>Pasient- og brukerrettighetsloven om brukermedvirkning:</a:t>
            </a:r>
            <a:r>
              <a:rPr lang="nb-NO" sz="1200" b="0" kern="1200" baseline="0" dirty="0" smtClean="0">
                <a:solidFill>
                  <a:schemeClr val="tx1"/>
                </a:solidFill>
                <a:latin typeface="+mn-lt"/>
                <a:ea typeface="+mn-ea"/>
                <a:cs typeface="+mn-cs"/>
              </a:rPr>
              <a:t> «De som yter tjenester, er forpliktet til å praktisere brukermedvirkning.»  </a:t>
            </a:r>
            <a:br>
              <a:rPr lang="nb-NO" sz="1200" b="0" kern="1200" baseline="0" dirty="0" smtClean="0">
                <a:solidFill>
                  <a:schemeClr val="tx1"/>
                </a:solidFill>
                <a:latin typeface="+mn-lt"/>
                <a:ea typeface="+mn-ea"/>
                <a:cs typeface="+mn-cs"/>
              </a:rPr>
            </a:br>
            <a:endParaRPr lang="nb-NO" sz="1200" kern="1200" dirty="0" smtClean="0">
              <a:solidFill>
                <a:schemeClr val="tx1"/>
              </a:solidFill>
              <a:latin typeface="+mn-lt"/>
              <a:ea typeface="+mn-ea"/>
              <a:cs typeface="+mn-cs"/>
            </a:endParaRPr>
          </a:p>
          <a:p>
            <a:endParaRPr lang="nb-NO" sz="1200" b="1" dirty="0" smtClean="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70</a:t>
            </a:fld>
            <a:endParaRPr lang="nb-NO"/>
          </a:p>
        </p:txBody>
      </p:sp>
    </p:spTree>
    <p:extLst>
      <p:ext uri="{BB962C8B-B14F-4D97-AF65-F5344CB8AC3E}">
        <p14:creationId xmlns:p14="http://schemas.microsoft.com/office/powerpoint/2010/main" val="3610769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latin typeface="+mn-lt"/>
                <a:ea typeface="+mn-ea"/>
                <a:cs typeface="+mn-cs"/>
              </a:rPr>
              <a:t>Den kunnskap og erfaring som brukere/pasienter sitter med er avgjørende å benytte ved prosjekter, evaluering, utvikling og tilrettelegging av tjenester, for at tjenestene skal bli enda bedre.</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smtClean="0">
                <a:solidFill>
                  <a:srgbClr val="000000"/>
                </a:solidFill>
                <a:ea typeface="Calibri"/>
                <a:cs typeface="Calibri"/>
                <a:sym typeface="Calibri"/>
              </a:rPr>
              <a:t>Det er brukerne som har den erfaringsbaserte kunnskapen. Prosjekter blir mer relevante og får større nytteverdi.</a:t>
            </a:r>
          </a:p>
          <a:p>
            <a:r>
              <a:rPr lang="nb-NO" dirty="0" smtClean="0"/>
              <a:t>Her er det vesentlig å tenke brukers erfaring i</a:t>
            </a:r>
            <a:r>
              <a:rPr lang="nb-NO" baseline="0" dirty="0" smtClean="0"/>
              <a:t> forhold til diagnose og hvor lenge en har hatt sykdommen. </a:t>
            </a:r>
            <a:r>
              <a:rPr lang="nb-NO" sz="1200" b="0" dirty="0" smtClean="0"/>
              <a:t>Identifisering av potensiell brukermedvirker bør vurderes ut fra en klar beskrivelse av forventet bidrag.</a:t>
            </a:r>
            <a:endParaRPr lang="nb-NO"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smtClean="0"/>
              <a:t>Opplevelse og erfaring fra brukermedvirker er unik og et</a:t>
            </a:r>
            <a:r>
              <a:rPr lang="nb-NO" sz="1200" baseline="0" dirty="0" smtClean="0"/>
              <a:t> viktig bidrag inn i den kunnskapsbaserte praksisen.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smtClean="0"/>
              <a:t/>
            </a:r>
            <a:br>
              <a:rPr lang="nb-NO" sz="1200" dirty="0" smtClean="0"/>
            </a:br>
            <a:r>
              <a:rPr lang="nb-NO" sz="1200" dirty="0" smtClean="0"/>
              <a:t/>
            </a:r>
            <a:br>
              <a:rPr lang="nb-NO" sz="1200" dirty="0" smtClean="0"/>
            </a:br>
            <a:r>
              <a:rPr lang="nb-NO" sz="1200" dirty="0" smtClean="0"/>
              <a:t/>
            </a:r>
            <a:br>
              <a:rPr lang="nb-NO" sz="1200" dirty="0" smtClean="0"/>
            </a:br>
            <a:endParaRPr lang="nb-NO" sz="1200" dirty="0" smtClean="0">
              <a:solidFill>
                <a:srgbClr val="000000"/>
              </a:solidFill>
              <a:ea typeface="Calibri"/>
              <a:cs typeface="Calibri"/>
              <a:sym typeface="Calibri"/>
            </a:endParaRPr>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71</a:t>
            </a:fld>
            <a:endParaRPr lang="nb-NO"/>
          </a:p>
        </p:txBody>
      </p:sp>
    </p:spTree>
    <p:extLst>
      <p:ext uri="{BB962C8B-B14F-4D97-AF65-F5344CB8AC3E}">
        <p14:creationId xmlns:p14="http://schemas.microsoft.com/office/powerpoint/2010/main" val="24626096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b="1" baseline="0" dirty="0" smtClean="0"/>
          </a:p>
          <a:p>
            <a:r>
              <a:rPr lang="nb-NO" dirty="0" smtClean="0"/>
              <a:t>For å sikre kontinuitet og kvalitet bør det være to brukermedvirkere i</a:t>
            </a:r>
            <a:r>
              <a:rPr lang="nb-NO" baseline="0" dirty="0" smtClean="0"/>
              <a:t> prosjekt/studier. Ved uforutsett frafall for brukermedvirker, gjør to personer deltagelsen mindre sårbar.</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Det styrker også rollen som brukermedvirker når man har en sparringspartner.</a:t>
            </a:r>
          </a:p>
          <a:p>
            <a:endParaRPr lang="nb-NO" baseline="0" dirty="0" smtClean="0"/>
          </a:p>
          <a:p>
            <a:r>
              <a:rPr lang="nb-NO" baseline="0" dirty="0" smtClean="0"/>
              <a:t>Husk at alle medlemmene i prosjektet er likeverdige og bidrar med ulik, men like viktig kunnskap. </a:t>
            </a:r>
            <a:r>
              <a:rPr lang="nb-NO" sz="1200" dirty="0" smtClean="0">
                <a:solidFill>
                  <a:srgbClr val="000000"/>
                </a:solidFill>
                <a:ea typeface="Calibri"/>
                <a:cs typeface="Calibri"/>
                <a:sym typeface="Calibri"/>
              </a:rPr>
              <a:t>Brukermedvirkere bidrar som oftest med et annet perspektiv.</a:t>
            </a: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Ta notater ved behov, ta kontakt/diskutere med den andre brukermedvirkeren i prosjektet eller med dem som har oppnevnt deg.</a:t>
            </a:r>
          </a:p>
          <a:p>
            <a:endParaRPr lang="nb-NO" b="0" dirty="0" smtClean="0"/>
          </a:p>
          <a:p>
            <a:endParaRPr lang="nb-NO" dirty="0" smtClean="0"/>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72</a:t>
            </a:fld>
            <a:endParaRPr lang="nb-NO"/>
          </a:p>
        </p:txBody>
      </p:sp>
    </p:spTree>
    <p:extLst>
      <p:ext uri="{BB962C8B-B14F-4D97-AF65-F5344CB8AC3E}">
        <p14:creationId xmlns:p14="http://schemas.microsoft.com/office/powerpoint/2010/main" val="34847733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r>
              <a:rPr lang="nb-NO" sz="1600" dirty="0" smtClean="0"/>
              <a:t>Å delta i et forskningsprosjekt krever tid og engasjement</a:t>
            </a:r>
            <a:r>
              <a:rPr lang="nb-NO" sz="1600" baseline="0" dirty="0" smtClean="0"/>
              <a:t> og det er viktig at dette tydeliggjøres fra start slik at brukeren vet hva han/hun har sagt ja til. </a:t>
            </a:r>
            <a:r>
              <a:rPr lang="nb-NO" sz="1600" dirty="0" smtClean="0"/>
              <a:t>Be om avklaring om noe er uklart</a:t>
            </a:r>
          </a:p>
          <a:p>
            <a:r>
              <a:rPr lang="nb-NO" sz="1600" b="1" dirty="0" smtClean="0"/>
              <a:t>Rammebetingelser</a:t>
            </a:r>
            <a:endParaRPr lang="nb-NO" sz="1400" b="1" dirty="0" smtClean="0"/>
          </a:p>
          <a:p>
            <a:r>
              <a:rPr lang="nb-NO" sz="1200" b="0" dirty="0" smtClean="0"/>
              <a:t>Avklar t</a:t>
            </a:r>
            <a:r>
              <a:rPr lang="nb-NO" sz="1200" dirty="0" smtClean="0"/>
              <a:t>id og sted for prosjektarbeid og møter.</a:t>
            </a:r>
            <a:r>
              <a:rPr lang="nb-NO" sz="1200" baseline="0" dirty="0" smtClean="0"/>
              <a:t> </a:t>
            </a:r>
            <a:r>
              <a:rPr lang="nb-NO" sz="1200" dirty="0" smtClean="0"/>
              <a:t/>
            </a:r>
            <a:br>
              <a:rPr lang="nb-NO" sz="1200" dirty="0" smtClean="0"/>
            </a:br>
            <a:r>
              <a:rPr lang="nb-NO" sz="1200" dirty="0" smtClean="0"/>
              <a:t>Informer om egne rammer som vil påvirke samarbeidet, som </a:t>
            </a:r>
            <a:r>
              <a:rPr lang="nb-NO" sz="1200" dirty="0" err="1" smtClean="0"/>
              <a:t>f.eks</a:t>
            </a:r>
            <a:r>
              <a:rPr lang="nb-NO" sz="1200" dirty="0" smtClean="0"/>
              <a:t> arbeidskapasitet, tilgjengelighet pga jobb, faste opplegg, mulig arbeidsmengde osv.</a:t>
            </a:r>
            <a:r>
              <a:rPr lang="nb-NO" sz="1600" b="1" dirty="0" smtClean="0"/>
              <a:t/>
            </a:r>
            <a:br>
              <a:rPr lang="nb-NO" sz="1600" b="1" dirty="0" smtClean="0"/>
            </a:br>
            <a:r>
              <a:rPr lang="nb-NO" sz="1200" b="1" kern="1200" dirty="0" smtClean="0">
                <a:solidFill>
                  <a:schemeClr val="tx1"/>
                </a:solidFill>
                <a:latin typeface="+mn-lt"/>
                <a:ea typeface="+mn-ea"/>
                <a:cs typeface="+mn-cs"/>
              </a:rPr>
              <a:t>Taushetsplikt</a:t>
            </a:r>
            <a:r>
              <a:rPr lang="nb-NO" sz="1200" b="1" kern="1200" baseline="0" dirty="0" smtClean="0">
                <a:solidFill>
                  <a:schemeClr val="tx1"/>
                </a:solidFill>
                <a:latin typeface="+mn-lt"/>
                <a:ea typeface="+mn-ea"/>
                <a:cs typeface="+mn-cs"/>
              </a:rPr>
              <a:t> </a:t>
            </a:r>
          </a:p>
          <a:p>
            <a:r>
              <a:rPr lang="nb-NO" sz="1200" b="0" kern="1200" baseline="0" dirty="0" smtClean="0">
                <a:solidFill>
                  <a:schemeClr val="tx1"/>
                </a:solidFill>
                <a:latin typeface="+mn-lt"/>
                <a:ea typeface="+mn-ea"/>
                <a:cs typeface="+mn-cs"/>
              </a:rPr>
              <a:t>Som brukermedvirker bør du ha underskrevet på en taushetserklæring i forhold til sensitive opplysninger og i forhold til forskningsresultater, som er taushetsbelagt inntil de er publisert.</a:t>
            </a:r>
          </a:p>
          <a:p>
            <a:r>
              <a:rPr lang="nb-NO" sz="1200" b="1" kern="1200" dirty="0" smtClean="0">
                <a:solidFill>
                  <a:schemeClr val="tx1"/>
                </a:solidFill>
                <a:latin typeface="+mn-lt"/>
                <a:ea typeface="+mn-ea"/>
                <a:cs typeface="+mn-cs"/>
              </a:rPr>
              <a:t>Økonomisk kompensasjon</a:t>
            </a:r>
            <a:endParaRPr lang="nb-NO" sz="1200" kern="1200" dirty="0" smtClean="0">
              <a:solidFill>
                <a:schemeClr val="tx1"/>
              </a:solidFill>
              <a:latin typeface="+mn-lt"/>
              <a:ea typeface="+mn-ea"/>
              <a:cs typeface="+mn-cs"/>
            </a:endParaRPr>
          </a:p>
          <a:p>
            <a:r>
              <a:rPr lang="nb-NO" sz="1200" kern="1200" dirty="0" smtClean="0">
                <a:solidFill>
                  <a:schemeClr val="tx1"/>
                </a:solidFill>
                <a:latin typeface="+mn-lt"/>
                <a:ea typeface="+mn-ea"/>
                <a:cs typeface="+mn-cs"/>
              </a:rPr>
              <a:t>Det finnes pr. </a:t>
            </a:r>
            <a:r>
              <a:rPr lang="nb-NO" sz="1200" kern="1200" dirty="0" err="1" smtClean="0">
                <a:solidFill>
                  <a:schemeClr val="tx1"/>
                </a:solidFill>
                <a:latin typeface="+mn-lt"/>
                <a:ea typeface="+mn-ea"/>
                <a:cs typeface="+mn-cs"/>
              </a:rPr>
              <a:t>idag</a:t>
            </a:r>
            <a:r>
              <a:rPr lang="nb-NO" sz="1200" kern="1200" dirty="0" smtClean="0">
                <a:solidFill>
                  <a:schemeClr val="tx1"/>
                </a:solidFill>
                <a:latin typeface="+mn-lt"/>
                <a:ea typeface="+mn-ea"/>
                <a:cs typeface="+mn-cs"/>
              </a:rPr>
              <a:t> ingen nasjonale retningslinjer når det gjelder økonomisk kompensasjon for brukerrepresentasjon. Det er imidlertid stor enighet om at alle dokumenterte utgifter</a:t>
            </a:r>
            <a:r>
              <a:rPr lang="nb-NO" sz="1200" kern="1200" baseline="0" dirty="0" smtClean="0">
                <a:solidFill>
                  <a:schemeClr val="tx1"/>
                </a:solidFill>
                <a:latin typeface="+mn-lt"/>
                <a:ea typeface="+mn-ea"/>
                <a:cs typeface="+mn-cs"/>
              </a:rPr>
              <a:t> </a:t>
            </a:r>
            <a:r>
              <a:rPr lang="nb-NO" sz="1200" kern="1200" dirty="0" smtClean="0">
                <a:solidFill>
                  <a:schemeClr val="tx1"/>
                </a:solidFill>
                <a:latin typeface="+mn-lt"/>
                <a:ea typeface="+mn-ea"/>
                <a:cs typeface="+mn-cs"/>
              </a:rPr>
              <a:t>som et minimum dekkes for brukerrepresentanten når det gjelder reise, opphold og evt. tapt arbeidsfortjeneste. </a:t>
            </a:r>
          </a:p>
          <a:p>
            <a:r>
              <a:rPr lang="nb-NO" sz="1200" kern="1200" dirty="0" smtClean="0">
                <a:solidFill>
                  <a:schemeClr val="tx1"/>
                </a:solidFill>
                <a:latin typeface="+mn-lt"/>
                <a:ea typeface="+mn-ea"/>
                <a:cs typeface="+mn-cs"/>
              </a:rPr>
              <a:t>I tillegg får brukermedvirkere som oftest en møtegodtgjørelse.</a:t>
            </a:r>
          </a:p>
          <a:p>
            <a:r>
              <a:rPr lang="nb-NO" sz="1200" b="1" i="1" dirty="0" smtClean="0"/>
              <a:t/>
            </a:r>
            <a:br>
              <a:rPr lang="nb-NO" sz="1200" b="1" i="1" dirty="0" smtClean="0"/>
            </a:br>
            <a:r>
              <a:rPr lang="nb-NO" sz="1200" b="1" dirty="0" smtClean="0"/>
              <a:t/>
            </a:r>
            <a:br>
              <a:rPr lang="nb-NO" sz="1200" b="1" dirty="0" smtClean="0"/>
            </a:br>
            <a:r>
              <a:rPr lang="nb-NO" sz="1200" dirty="0" smtClean="0"/>
              <a:t/>
            </a:r>
            <a:br>
              <a:rPr lang="nb-NO" sz="1200" dirty="0" smtClean="0"/>
            </a:br>
            <a:r>
              <a:rPr lang="nb-NO" sz="1200" dirty="0" smtClean="0"/>
              <a:t/>
            </a:r>
            <a:br>
              <a:rPr lang="nb-NO" sz="1200" dirty="0" smtClean="0"/>
            </a:br>
            <a:r>
              <a:rPr lang="nb-NO" sz="1200" dirty="0" smtClean="0"/>
              <a:t/>
            </a:r>
            <a:br>
              <a:rPr lang="nb-NO" sz="1200" dirty="0" smtClean="0"/>
            </a:br>
            <a:r>
              <a:rPr lang="nb-NO" sz="1200" dirty="0" smtClean="0"/>
              <a:t/>
            </a:r>
            <a:br>
              <a:rPr lang="nb-NO" sz="1200" dirty="0" smtClean="0"/>
            </a:br>
            <a:endParaRPr lang="nb-NO" dirty="0" smtClean="0"/>
          </a:p>
          <a:p>
            <a:r>
              <a:rPr lang="nb-NO" sz="1200" b="1" dirty="0" smtClean="0"/>
              <a:t/>
            </a:r>
            <a:br>
              <a:rPr lang="nb-NO" sz="1200" b="1" dirty="0" smtClean="0"/>
            </a:br>
            <a:r>
              <a:rPr lang="nb-NO" sz="1200" dirty="0" smtClean="0">
                <a:latin typeface="+mn-lt"/>
              </a:rPr>
              <a:t/>
            </a:r>
            <a:br>
              <a:rPr lang="nb-NO" sz="1200" dirty="0" smtClean="0">
                <a:latin typeface="+mn-lt"/>
              </a:rPr>
            </a:br>
            <a:r>
              <a:rPr lang="nb-NO" sz="1200" b="1" dirty="0" smtClean="0">
                <a:latin typeface="+mn-lt"/>
              </a:rPr>
              <a:t/>
            </a:r>
            <a:br>
              <a:rPr lang="nb-NO" sz="1200" b="1" dirty="0" smtClean="0">
                <a:latin typeface="+mn-lt"/>
              </a:rPr>
            </a:b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73</a:t>
            </a:fld>
            <a:endParaRPr lang="nb-NO"/>
          </a:p>
        </p:txBody>
      </p:sp>
    </p:spTree>
    <p:extLst>
      <p:ext uri="{BB962C8B-B14F-4D97-AF65-F5344CB8AC3E}">
        <p14:creationId xmlns:p14="http://schemas.microsoft.com/office/powerpoint/2010/main" val="18831197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smtClean="0"/>
              <a:t/>
            </a:r>
            <a:br>
              <a:rPr lang="nb-NO" sz="1200" dirty="0" smtClean="0"/>
            </a:br>
            <a:r>
              <a:rPr lang="nb-NO" sz="1200" kern="1200" dirty="0" smtClean="0">
                <a:solidFill>
                  <a:schemeClr val="tx1"/>
                </a:solidFill>
                <a:latin typeface="+mn-lt"/>
                <a:ea typeface="+mn-ea"/>
                <a:cs typeface="+mn-cs"/>
              </a:rPr>
              <a:t>Som</a:t>
            </a:r>
            <a:r>
              <a:rPr lang="nb-NO" sz="1200" kern="1200" baseline="0" dirty="0" smtClean="0">
                <a:solidFill>
                  <a:schemeClr val="tx1"/>
                </a:solidFill>
                <a:latin typeface="+mn-lt"/>
                <a:ea typeface="+mn-ea"/>
                <a:cs typeface="+mn-cs"/>
              </a:rPr>
              <a:t> b</a:t>
            </a:r>
            <a:r>
              <a:rPr lang="nb-NO" sz="1200" kern="1200" dirty="0" smtClean="0">
                <a:solidFill>
                  <a:schemeClr val="tx1"/>
                </a:solidFill>
                <a:latin typeface="+mn-lt"/>
                <a:ea typeface="+mn-ea"/>
                <a:cs typeface="+mn-cs"/>
              </a:rPr>
              <a:t>rukermedvirker bør du ha kontakt med egen organisasjon,</a:t>
            </a:r>
            <a:r>
              <a:rPr lang="nb-NO" sz="1200" kern="1200" baseline="0" dirty="0" smtClean="0">
                <a:solidFill>
                  <a:schemeClr val="tx1"/>
                </a:solidFill>
                <a:latin typeface="+mn-lt"/>
                <a:ea typeface="+mn-ea"/>
                <a:cs typeface="+mn-cs"/>
              </a:rPr>
              <a:t> pasientråd eller </a:t>
            </a:r>
            <a:r>
              <a:rPr lang="nb-NO" sz="1200" kern="1200" dirty="0" smtClean="0">
                <a:solidFill>
                  <a:schemeClr val="tx1"/>
                </a:solidFill>
                <a:latin typeface="+mn-lt"/>
                <a:ea typeface="+mn-ea"/>
                <a:cs typeface="+mn-cs"/>
              </a:rPr>
              <a:t>andre som har invitert</a:t>
            </a:r>
            <a:r>
              <a:rPr lang="nb-NO" sz="1200" kern="1200" baseline="0" dirty="0" smtClean="0">
                <a:solidFill>
                  <a:schemeClr val="tx1"/>
                </a:solidFill>
                <a:latin typeface="+mn-lt"/>
                <a:ea typeface="+mn-ea"/>
                <a:cs typeface="+mn-cs"/>
              </a:rPr>
              <a:t> deg til å delta. Dette er viktig slik at du kan</a:t>
            </a:r>
            <a:r>
              <a:rPr lang="nb-NO" sz="1200" kern="1200" dirty="0" smtClean="0">
                <a:solidFill>
                  <a:schemeClr val="tx1"/>
                </a:solidFill>
                <a:latin typeface="+mn-lt"/>
                <a:ea typeface="+mn-ea"/>
                <a:cs typeface="+mn-cs"/>
              </a:rPr>
              <a:t> melde fra om behov for informasjon, opplæring, oppfølging</a:t>
            </a:r>
            <a:r>
              <a:rPr lang="nb-NO" sz="1200" kern="1200" baseline="0" dirty="0" smtClean="0">
                <a:solidFill>
                  <a:schemeClr val="tx1"/>
                </a:solidFill>
                <a:latin typeface="+mn-lt"/>
                <a:ea typeface="+mn-ea"/>
                <a:cs typeface="+mn-cs"/>
              </a:rPr>
              <a:t> eller annet du finner relevant. Et tips kan være å notere behov eller spørsmål som dukker opp underveis. </a:t>
            </a:r>
            <a:r>
              <a:rPr lang="nb-NO" sz="1200" dirty="0" smtClean="0"/>
              <a:t>Tenk kreativt for å innhente relevant kunnskap og informasjon til prosjektet du skal delta i.</a:t>
            </a:r>
            <a:endParaRPr lang="nb-NO"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smtClean="0">
              <a:solidFill>
                <a:srgbClr val="FF0000"/>
              </a:solidFill>
              <a:latin typeface="+mn-lt"/>
              <a:ea typeface="+mn-ea"/>
              <a:cs typeface="+mn-cs"/>
            </a:endParaRPr>
          </a:p>
          <a:p>
            <a:r>
              <a:rPr lang="nb-NO" sz="1200" dirty="0" smtClean="0"/>
              <a:t>Vær bevisst på hvem du representerer - bring fram</a:t>
            </a:r>
            <a:r>
              <a:rPr lang="nb-NO" sz="1200" baseline="0" dirty="0" smtClean="0"/>
              <a:t> </a:t>
            </a:r>
            <a:r>
              <a:rPr lang="nb-NO" sz="1200" dirty="0" smtClean="0"/>
              <a:t>det kollektive og ikke egne særinteresser.</a:t>
            </a:r>
            <a:r>
              <a:rPr lang="nb-NO" sz="1200" baseline="0" dirty="0" smtClean="0"/>
              <a:t> </a:t>
            </a:r>
            <a:r>
              <a:rPr lang="nb-NO" sz="1200" kern="1200" dirty="0" smtClean="0">
                <a:solidFill>
                  <a:schemeClr val="tx1"/>
                </a:solidFill>
                <a:latin typeface="+mn-lt"/>
                <a:ea typeface="+mn-ea"/>
                <a:cs typeface="+mn-cs"/>
              </a:rPr>
              <a:t>Brukermedvirker bør/må kunne se helhet</a:t>
            </a:r>
            <a:r>
              <a:rPr lang="nb-NO" sz="1200" b="1" kern="1200" dirty="0" smtClean="0">
                <a:solidFill>
                  <a:schemeClr val="tx1"/>
                </a:solidFill>
                <a:latin typeface="+mn-lt"/>
                <a:ea typeface="+mn-ea"/>
                <a:cs typeface="+mn-cs"/>
              </a:rPr>
              <a:t> </a:t>
            </a:r>
            <a:r>
              <a:rPr lang="nb-NO" sz="1200" b="0" kern="1200" dirty="0" smtClean="0">
                <a:solidFill>
                  <a:schemeClr val="tx1"/>
                </a:solidFill>
                <a:latin typeface="+mn-lt"/>
                <a:ea typeface="+mn-ea"/>
                <a:cs typeface="+mn-cs"/>
              </a:rPr>
              <a:t>og</a:t>
            </a:r>
            <a:r>
              <a:rPr lang="nb-NO" sz="1200" b="0" kern="1200" baseline="0" dirty="0" smtClean="0">
                <a:solidFill>
                  <a:schemeClr val="tx1"/>
                </a:solidFill>
                <a:latin typeface="+mn-lt"/>
                <a:ea typeface="+mn-ea"/>
                <a:cs typeface="+mn-cs"/>
              </a:rPr>
              <a:t> være åpen for å se</a:t>
            </a:r>
            <a:r>
              <a:rPr lang="nb-NO" sz="1200" kern="1200" dirty="0" smtClean="0">
                <a:solidFill>
                  <a:schemeClr val="tx1"/>
                </a:solidFill>
                <a:latin typeface="+mn-lt"/>
                <a:ea typeface="+mn-ea"/>
                <a:cs typeface="+mn-cs"/>
              </a:rPr>
              <a:t> flere</a:t>
            </a:r>
            <a:r>
              <a:rPr lang="nb-NO" sz="1200" kern="1200" baseline="0" dirty="0" smtClean="0">
                <a:solidFill>
                  <a:schemeClr val="tx1"/>
                </a:solidFill>
                <a:latin typeface="+mn-lt"/>
                <a:ea typeface="+mn-ea"/>
                <a:cs typeface="+mn-cs"/>
              </a:rPr>
              <a:t> sider av en «sak»</a:t>
            </a:r>
            <a:r>
              <a:rPr lang="nb-NO" sz="1200" kern="1200" dirty="0" smtClean="0">
                <a:solidFill>
                  <a:schemeClr val="tx1"/>
                </a:solidFill>
                <a:latin typeface="+mn-lt"/>
                <a:ea typeface="+mn-ea"/>
                <a:cs typeface="+mn-cs"/>
              </a:rPr>
              <a:t>.</a:t>
            </a:r>
            <a:r>
              <a:rPr lang="nb-NO" sz="1200" kern="1200" baseline="0" dirty="0" smtClean="0">
                <a:solidFill>
                  <a:schemeClr val="tx1"/>
                </a:solidFill>
                <a:latin typeface="+mn-lt"/>
                <a:ea typeface="+mn-ea"/>
                <a:cs typeface="+mn-cs"/>
              </a:rPr>
              <a:t> </a:t>
            </a:r>
            <a:r>
              <a:rPr lang="nb-NO" dirty="0" smtClean="0"/>
              <a:t>Brukermedvirker må møte forberedt.</a:t>
            </a:r>
            <a:r>
              <a:rPr lang="nb-NO" sz="1200" dirty="0" smtClean="0"/>
              <a:t/>
            </a:r>
            <a:br>
              <a:rPr lang="nb-NO" sz="1200" dirty="0" smtClean="0"/>
            </a:br>
            <a:endParaRPr lang="nb-NO" dirty="0" smtClean="0"/>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74</a:t>
            </a:fld>
            <a:endParaRPr lang="nb-NO"/>
          </a:p>
        </p:txBody>
      </p:sp>
    </p:spTree>
    <p:extLst>
      <p:ext uri="{BB962C8B-B14F-4D97-AF65-F5344CB8AC3E}">
        <p14:creationId xmlns:p14="http://schemas.microsoft.com/office/powerpoint/2010/main" val="32859754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b="1" dirty="0" smtClean="0"/>
              <a:t>Dette er helt i tråd med brukernes</a:t>
            </a:r>
            <a:r>
              <a:rPr lang="nb-NO" sz="2000" b="1" baseline="0" dirty="0" smtClean="0"/>
              <a:t> forventning til forsker/prosjektleder. </a:t>
            </a:r>
            <a:endParaRPr lang="nb-NO" sz="2000" dirty="0" smtClean="0"/>
          </a:p>
          <a:p>
            <a:r>
              <a:rPr lang="nb-NO" sz="2400" b="1" dirty="0" smtClean="0"/>
              <a:t/>
            </a:r>
            <a:br>
              <a:rPr lang="nb-NO" sz="2400" b="1" dirty="0" smtClean="0"/>
            </a:br>
            <a:r>
              <a:rPr lang="nb-NO" sz="1600" dirty="0" smtClean="0"/>
              <a:t>Du er spurt om å bli med, derfor</a:t>
            </a:r>
            <a:r>
              <a:rPr lang="nb-NO" sz="1600" baseline="0" dirty="0" smtClean="0"/>
              <a:t> </a:t>
            </a:r>
            <a:r>
              <a:rPr lang="nb-NO" sz="1600" dirty="0" smtClean="0"/>
              <a:t>er dine meninger viktige. Delta aktivt og konstruktivt i kommunikasjonen.</a:t>
            </a:r>
            <a:br>
              <a:rPr lang="nb-NO" sz="1600" dirty="0" smtClean="0"/>
            </a:br>
            <a:r>
              <a:rPr lang="nb-NO" sz="1600" dirty="0" smtClean="0"/>
              <a:t>Ved uklarheter - be om forklaring.</a:t>
            </a:r>
            <a:r>
              <a:rPr lang="nb-NO" sz="1600" baseline="0" dirty="0" smtClean="0"/>
              <a:t> </a:t>
            </a:r>
            <a:r>
              <a:rPr lang="nb-NO" sz="1800" b="0" dirty="0" smtClean="0"/>
              <a:t>Vær</a:t>
            </a:r>
            <a:r>
              <a:rPr lang="nb-NO" sz="1800" b="0" baseline="0" dirty="0" smtClean="0"/>
              <a:t> aktiv når det kreves og del der du har m</a:t>
            </a:r>
            <a:r>
              <a:rPr lang="nb-NO" sz="1200" dirty="0" smtClean="0"/>
              <a:t>eninger – det</a:t>
            </a:r>
            <a:r>
              <a:rPr lang="nb-NO" sz="1200" baseline="0" dirty="0" smtClean="0"/>
              <a:t> er ingen gale spørsmål.</a:t>
            </a:r>
            <a:r>
              <a:rPr lang="nb-NO" sz="1200" dirty="0" smtClean="0"/>
              <a:t/>
            </a:r>
            <a:br>
              <a:rPr lang="nb-NO" sz="1200" dirty="0" smtClean="0"/>
            </a:br>
            <a:r>
              <a:rPr lang="nb-NO" sz="1200" dirty="0" smtClean="0"/>
              <a:t>Erfaringskunnskap kan være forskjellig  - prøv</a:t>
            </a:r>
            <a:r>
              <a:rPr lang="nb-NO" sz="1200" baseline="0" dirty="0" smtClean="0"/>
              <a:t> å oppnå </a:t>
            </a:r>
            <a:r>
              <a:rPr lang="nb-NO" sz="1200" dirty="0" smtClean="0"/>
              <a:t>en balanse mellom dine erfaringer og de øvrige medlemmers meninger i gruppen.</a:t>
            </a:r>
            <a:r>
              <a:rPr lang="nb-NO" sz="1200" baseline="0" dirty="0" smtClean="0"/>
              <a:t> </a:t>
            </a:r>
            <a:endParaRPr lang="nb-NO"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Spør om forklaring på språk og relevante forskningsuttrykk. </a:t>
            </a:r>
            <a:r>
              <a:rPr lang="nb-NO" sz="1200" dirty="0" smtClean="0">
                <a:solidFill>
                  <a:srgbClr val="000000"/>
                </a:solidFill>
                <a:ea typeface="Calibri"/>
                <a:cs typeface="Calibri"/>
                <a:sym typeface="Calibri"/>
              </a:rPr>
              <a:t/>
            </a:r>
            <a:br>
              <a:rPr lang="nb-NO" sz="1200" dirty="0" smtClean="0">
                <a:solidFill>
                  <a:srgbClr val="000000"/>
                </a:solidFill>
                <a:ea typeface="Calibri"/>
                <a:cs typeface="Calibri"/>
                <a:sym typeface="Calibri"/>
              </a:rPr>
            </a:br>
            <a:endParaRPr lang="nb-NO" dirty="0" smtClean="0"/>
          </a:p>
          <a:p>
            <a:pPr lvl="0">
              <a:buNone/>
            </a:pPr>
            <a:endParaRPr lang="nb-NO" sz="1200" dirty="0" smtClean="0"/>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75</a:t>
            </a:fld>
            <a:endParaRPr lang="nb-NO"/>
          </a:p>
        </p:txBody>
      </p:sp>
    </p:spTree>
    <p:extLst>
      <p:ext uri="{BB962C8B-B14F-4D97-AF65-F5344CB8AC3E}">
        <p14:creationId xmlns:p14="http://schemas.microsoft.com/office/powerpoint/2010/main" val="13015177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200" i="0" kern="1200" dirty="0" smtClean="0">
                <a:solidFill>
                  <a:schemeClr val="tx1"/>
                </a:solidFill>
                <a:latin typeface="+mn-lt"/>
                <a:ea typeface="+mn-ea"/>
                <a:cs typeface="+mn-cs"/>
              </a:rPr>
              <a:t>Brukermedvirkning baseres</a:t>
            </a:r>
            <a:r>
              <a:rPr lang="nb-NO" sz="1200" i="0" kern="1200" baseline="0" dirty="0" smtClean="0">
                <a:solidFill>
                  <a:schemeClr val="tx1"/>
                </a:solidFill>
                <a:latin typeface="+mn-lt"/>
                <a:ea typeface="+mn-ea"/>
                <a:cs typeface="+mn-cs"/>
              </a:rPr>
              <a:t> </a:t>
            </a:r>
            <a:r>
              <a:rPr lang="nb-NO" sz="1200" i="0" kern="1200" dirty="0" smtClean="0">
                <a:solidFill>
                  <a:schemeClr val="tx1"/>
                </a:solidFill>
                <a:latin typeface="+mn-lt"/>
                <a:ea typeface="+mn-ea"/>
                <a:cs typeface="+mn-cs"/>
              </a:rPr>
              <a:t>på et likeverdig forhold mellom bruker</a:t>
            </a:r>
            <a:r>
              <a:rPr lang="nb-NO" sz="1200" i="0" kern="1200" baseline="0" dirty="0" smtClean="0">
                <a:solidFill>
                  <a:schemeClr val="tx1"/>
                </a:solidFill>
                <a:latin typeface="+mn-lt"/>
                <a:ea typeface="+mn-ea"/>
                <a:cs typeface="+mn-cs"/>
              </a:rPr>
              <a:t> og forsker/prosjektleder</a:t>
            </a:r>
            <a:r>
              <a:rPr lang="nb-NO" sz="1200" i="0" kern="1200" dirty="0" smtClean="0">
                <a:solidFill>
                  <a:schemeClr val="tx1"/>
                </a:solidFill>
                <a:latin typeface="+mn-lt"/>
                <a:ea typeface="+mn-ea"/>
                <a:cs typeface="+mn-cs"/>
              </a:rPr>
              <a:t> Dette vil fremme tillitsforholdet mellom alle involverte, og det vil føre til at pasientens respekt, personlige integritet og menneskeverd ivaretas.</a:t>
            </a:r>
            <a:r>
              <a:rPr lang="nb-NO" sz="1200" i="0" kern="1200" baseline="0" dirty="0" smtClean="0">
                <a:solidFill>
                  <a:schemeClr val="tx1"/>
                </a:solidFill>
                <a:latin typeface="+mn-lt"/>
                <a:ea typeface="+mn-ea"/>
                <a:cs typeface="+mn-cs"/>
              </a:rPr>
              <a:t> Med andre ord </a:t>
            </a:r>
            <a:r>
              <a:rPr lang="nb-NO" sz="1200" b="0" i="0" kern="1200" baseline="0" dirty="0" smtClean="0">
                <a:solidFill>
                  <a:schemeClr val="tx1"/>
                </a:solidFill>
                <a:latin typeface="+mn-lt"/>
                <a:ea typeface="+mn-ea"/>
                <a:cs typeface="+mn-cs"/>
              </a:rPr>
              <a:t>d</a:t>
            </a:r>
            <a:r>
              <a:rPr lang="nb-NO" sz="1200" b="0" dirty="0" smtClean="0"/>
              <a:t>et</a:t>
            </a:r>
            <a:r>
              <a:rPr lang="nb-NO" dirty="0" smtClean="0"/>
              <a:t> kreves et likeverdig</a:t>
            </a:r>
            <a:r>
              <a:rPr lang="nb-NO" baseline="0" dirty="0" smtClean="0"/>
              <a:t> </a:t>
            </a:r>
            <a:r>
              <a:rPr lang="nb-NO" dirty="0" smtClean="0"/>
              <a:t> samarbeid for å få et best mulig resultat.</a:t>
            </a:r>
            <a:r>
              <a:rPr lang="nb-NO"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200" b="0" dirty="0" smtClean="0"/>
              <a:t>Forsker/prosjektleder må bidra til at brukermedvirker får informasjon og kunnskap som trengs</a:t>
            </a:r>
            <a:r>
              <a:rPr lang="nb-NO" sz="1200" b="0" baseline="0" dirty="0" smtClean="0"/>
              <a:t> og </a:t>
            </a:r>
            <a:r>
              <a:rPr lang="nb-NO" sz="1200" kern="1200" dirty="0" smtClean="0">
                <a:solidFill>
                  <a:schemeClr val="tx1"/>
                </a:solidFill>
                <a:latin typeface="+mn-lt"/>
                <a:ea typeface="+mn-ea"/>
                <a:cs typeface="+mn-cs"/>
              </a:rPr>
              <a:t>være bevisst på samhandlingen med brukermedvirkerne og sørge for at de i praksis blir involvert slik at</a:t>
            </a:r>
            <a:r>
              <a:rPr lang="nb-NO" sz="1200" kern="1200" baseline="0" dirty="0" smtClean="0">
                <a:solidFill>
                  <a:schemeClr val="tx1"/>
                </a:solidFill>
                <a:latin typeface="+mn-lt"/>
                <a:ea typeface="+mn-ea"/>
                <a:cs typeface="+mn-cs"/>
              </a:rPr>
              <a:t> de</a:t>
            </a:r>
            <a:r>
              <a:rPr lang="nb-NO" sz="1200" kern="1200" dirty="0" smtClean="0">
                <a:solidFill>
                  <a:schemeClr val="tx1"/>
                </a:solidFill>
                <a:latin typeface="+mn-lt"/>
                <a:ea typeface="+mn-ea"/>
                <a:cs typeface="+mn-cs"/>
              </a:rPr>
              <a:t> får mulighet til å påvirke prosjektet. </a:t>
            </a:r>
            <a:r>
              <a:rPr lang="nb-NO" dirty="0" smtClean="0"/>
              <a:t>Forsker/prosjektlederleder har ansvar for å gi saksopplysninger og be om brukerbidrag .</a:t>
            </a:r>
            <a:endParaRPr lang="nb-NO"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latin typeface="+mn-lt"/>
                <a:ea typeface="+mn-ea"/>
                <a:cs typeface="+mn-cs"/>
              </a:rPr>
              <a:t>Brukermedvirkning skjer når brukeren deltar i å planlegge, gjennomføre og vurdere tiltak. Brukeren skal være en ressurs i dette arbeidet, fordi brukere er de som best vet hvilke behov de har, og hva som oppleves som god kvalitet på tjenestene.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latin typeface="+mn-lt"/>
                <a:ea typeface="+mn-ea"/>
                <a:cs typeface="+mn-cs"/>
              </a:rPr>
              <a:t>Dette kurset du nå deltar på er også ment som opplæring for bruker og forsker/prosjektleder slik at de får en felles forståelse av prosjektet og forventningene de skal delta i.</a:t>
            </a:r>
            <a:r>
              <a:rPr lang="nb-NO" sz="1200" kern="1200" baseline="0" dirty="0" smtClean="0">
                <a:solidFill>
                  <a:schemeClr val="tx1"/>
                </a:solidFill>
                <a:latin typeface="+mn-lt"/>
                <a:ea typeface="+mn-ea"/>
                <a:cs typeface="+mn-cs"/>
              </a:rPr>
              <a:t> </a:t>
            </a:r>
            <a:endParaRPr lang="nb-NO"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76</a:t>
            </a:fld>
            <a:endParaRPr lang="nb-NO"/>
          </a:p>
        </p:txBody>
      </p:sp>
    </p:spTree>
    <p:extLst>
      <p:ext uri="{BB962C8B-B14F-4D97-AF65-F5344CB8AC3E}">
        <p14:creationId xmlns:p14="http://schemas.microsoft.com/office/powerpoint/2010/main" val="2875527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b="1" dirty="0" smtClean="0"/>
          </a:p>
          <a:p>
            <a:r>
              <a:rPr lang="nb-NO" sz="1200" dirty="0" smtClean="0">
                <a:latin typeface="+mn-lt"/>
              </a:rPr>
              <a:t>Ved uenighet om resultat eller annet viktig, påse at dette blir skrevet ned i siste rapport.</a:t>
            </a:r>
            <a:br>
              <a:rPr lang="nb-NO" sz="1200" dirty="0" smtClean="0">
                <a:latin typeface="+mn-lt"/>
              </a:rPr>
            </a:br>
            <a:r>
              <a:rPr lang="nb-NO" sz="1200" dirty="0" smtClean="0">
                <a:latin typeface="+mn-lt"/>
              </a:rPr>
              <a:t>Lag egen evaluering, noter konstruktive tilbakemeldinger  - hva gikk bra/dårlig - hva kan</a:t>
            </a:r>
            <a:r>
              <a:rPr lang="nb-NO" sz="1200" baseline="0" dirty="0" smtClean="0">
                <a:latin typeface="+mn-lt"/>
              </a:rPr>
              <a:t> endres eller </a:t>
            </a:r>
            <a:r>
              <a:rPr lang="nb-NO" sz="1200" dirty="0" smtClean="0">
                <a:latin typeface="+mn-lt"/>
              </a:rPr>
              <a:t>forbedres. </a:t>
            </a:r>
          </a:p>
          <a:p>
            <a:endParaRPr lang="nb-NO" sz="1200" dirty="0" smtClean="0">
              <a:latin typeface="+mn-lt"/>
            </a:endParaRPr>
          </a:p>
          <a:p>
            <a:r>
              <a:rPr lang="nb-NO" sz="1200" dirty="0" smtClean="0">
                <a:latin typeface="+mn-lt"/>
              </a:rPr>
              <a:t>Reflekter over hvordan resultatet kan påvirke</a:t>
            </a:r>
            <a:r>
              <a:rPr lang="nb-NO" sz="1200" baseline="0" dirty="0" smtClean="0">
                <a:latin typeface="+mn-lt"/>
              </a:rPr>
              <a:t> </a:t>
            </a:r>
            <a:r>
              <a:rPr lang="nb-NO" sz="1200" dirty="0" smtClean="0">
                <a:latin typeface="+mn-lt"/>
              </a:rPr>
              <a:t>pasienttilbudet og organisasjoner,</a:t>
            </a:r>
            <a:r>
              <a:rPr lang="nb-NO" sz="1200" baseline="0" dirty="0" smtClean="0">
                <a:latin typeface="+mn-lt"/>
              </a:rPr>
              <a:t> og d</a:t>
            </a:r>
            <a:r>
              <a:rPr lang="nb-NO" sz="1200" dirty="0" smtClean="0">
                <a:latin typeface="+mn-lt"/>
              </a:rPr>
              <a:t>el dine erfaringer fra prosessen.</a:t>
            </a:r>
          </a:p>
          <a:p>
            <a:r>
              <a:rPr lang="nb-NO" sz="1200" dirty="0" smtClean="0"/>
              <a:t>Prosjektet er verdifullt for andre med lik diagnosegruppe – bidra</a:t>
            </a:r>
            <a:r>
              <a:rPr lang="nb-NO" sz="1200" baseline="0" dirty="0" smtClean="0"/>
              <a:t> til å gjøre </a:t>
            </a:r>
            <a:r>
              <a:rPr lang="nb-NO" sz="1200" dirty="0" smtClean="0"/>
              <a:t>resultatet fra forskningen kjent. </a:t>
            </a:r>
            <a:r>
              <a:rPr lang="nb-NO" sz="1200" dirty="0" smtClean="0">
                <a:latin typeface="+mn-lt"/>
              </a:rPr>
              <a:t/>
            </a:r>
            <a:br>
              <a:rPr lang="nb-NO" sz="1200" dirty="0" smtClean="0">
                <a:latin typeface="+mn-lt"/>
              </a:rPr>
            </a:br>
            <a:r>
              <a:rPr lang="nb-NO" sz="1200" dirty="0" smtClean="0">
                <a:latin typeface="+mn-lt"/>
              </a:rPr>
              <a:t>Gi din oppdragsleder tilbakemelding med</a:t>
            </a:r>
            <a:r>
              <a:rPr lang="nb-NO" sz="1200" baseline="0" dirty="0" smtClean="0">
                <a:latin typeface="+mn-lt"/>
              </a:rPr>
              <a:t> </a:t>
            </a:r>
            <a:r>
              <a:rPr lang="nb-NO" sz="1200" dirty="0" smtClean="0">
                <a:latin typeface="+mn-lt"/>
              </a:rPr>
              <a:t>tanker og erfaringer du har gjort deg.</a:t>
            </a:r>
            <a:br>
              <a:rPr lang="nb-NO" sz="1200" dirty="0" smtClean="0">
                <a:latin typeface="+mn-lt"/>
              </a:rPr>
            </a:br>
            <a:r>
              <a:rPr lang="nb-NO" sz="1200" dirty="0" smtClean="0">
                <a:latin typeface="+mn-lt"/>
              </a:rPr>
              <a:t/>
            </a:r>
            <a:br>
              <a:rPr lang="nb-NO" sz="1200" dirty="0" smtClean="0">
                <a:latin typeface="+mn-lt"/>
              </a:rPr>
            </a:br>
            <a:r>
              <a:rPr lang="nb-NO" sz="1200" dirty="0" smtClean="0">
                <a:latin typeface="+mn-lt"/>
              </a:rPr>
              <a:t>Oppfyller du krav som medforfatter, påse at ditt navn er med ved publisering. </a:t>
            </a:r>
            <a:br>
              <a:rPr lang="nb-NO" sz="1200" dirty="0" smtClean="0">
                <a:latin typeface="+mn-lt"/>
              </a:rPr>
            </a:br>
            <a:r>
              <a:rPr lang="nb-NO" sz="1200" dirty="0" smtClean="0">
                <a:latin typeface="+mn-lt"/>
              </a:rPr>
              <a:t>Oppfylles ikke krav - påse at det er notert at brukermedvirker har deltatt.</a:t>
            </a:r>
            <a:br>
              <a:rPr lang="nb-NO" sz="1200" dirty="0" smtClean="0">
                <a:latin typeface="+mn-lt"/>
              </a:rPr>
            </a:br>
            <a:r>
              <a:rPr lang="nb-NO" sz="1200" dirty="0" smtClean="0"/>
              <a:t>Ønskes ytterligere bidrag etter prosjekt – eller </a:t>
            </a:r>
            <a:r>
              <a:rPr lang="nb-NO" sz="1200" dirty="0" smtClean="0">
                <a:latin typeface="+mn-lt"/>
              </a:rPr>
              <a:t>oppfølgingsstudie,</a:t>
            </a:r>
            <a:r>
              <a:rPr lang="nb-NO" sz="1200" dirty="0" smtClean="0"/>
              <a:t> sjekk hva det innebærer og</a:t>
            </a:r>
            <a:r>
              <a:rPr lang="nb-NO" sz="1200" baseline="0" dirty="0" smtClean="0"/>
              <a:t> </a:t>
            </a:r>
            <a:r>
              <a:rPr lang="nb-NO" sz="1200" dirty="0" smtClean="0">
                <a:latin typeface="+mn-lt"/>
              </a:rPr>
              <a:t>vis interesse om du ønsker å delta.</a:t>
            </a:r>
            <a:br>
              <a:rPr lang="nb-NO" sz="1200" dirty="0" smtClean="0">
                <a:latin typeface="+mn-lt"/>
              </a:rPr>
            </a:br>
            <a:r>
              <a:rPr lang="nb-NO" sz="1200" dirty="0" smtClean="0"/>
              <a:t/>
            </a:r>
            <a:br>
              <a:rPr lang="nb-NO" sz="1200" dirty="0" smtClean="0"/>
            </a:br>
            <a:endParaRPr lang="nb-NO" b="1"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77</a:t>
            </a:fld>
            <a:endParaRPr lang="nb-NO"/>
          </a:p>
        </p:txBody>
      </p:sp>
    </p:spTree>
    <p:extLst>
      <p:ext uri="{BB962C8B-B14F-4D97-AF65-F5344CB8AC3E}">
        <p14:creationId xmlns:p14="http://schemas.microsoft.com/office/powerpoint/2010/main" val="37940274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Diskuter i grupper og oppsummer i plenum. </a:t>
            </a:r>
          </a:p>
          <a:p>
            <a:r>
              <a:rPr lang="nb-NO" dirty="0" smtClean="0"/>
              <a:t>Vi foreslår som i de tre</a:t>
            </a:r>
            <a:r>
              <a:rPr lang="nb-NO" baseline="0" dirty="0" smtClean="0"/>
              <a:t> første gruppeoppgavene </a:t>
            </a:r>
            <a:r>
              <a:rPr lang="nb-NO" dirty="0" smtClean="0"/>
              <a:t>at man lager tre parallelle grupper,</a:t>
            </a:r>
            <a:r>
              <a:rPr lang="nb-NO" baseline="0" dirty="0" smtClean="0"/>
              <a:t> hvor en gruppe diskuterer oppgave 4, en gruppe diskuterer oppgave 5, og den siste diskuterer oppgave 6. </a:t>
            </a:r>
          </a:p>
          <a:p>
            <a:r>
              <a:rPr lang="nb-NO" baseline="0" dirty="0" smtClean="0"/>
              <a:t>Gruppene kan gjerne notere ned viktige momenter fra diskusjonen på et </a:t>
            </a:r>
            <a:r>
              <a:rPr lang="nb-NO" baseline="0" dirty="0" err="1" smtClean="0"/>
              <a:t>flip-overark</a:t>
            </a:r>
            <a:r>
              <a:rPr lang="nb-NO" baseline="0" dirty="0" smtClean="0"/>
              <a:t>, som henges på veggen under plenumsoppsummeringen.</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78</a:t>
            </a:fld>
            <a:endParaRPr lang="nb-NO"/>
          </a:p>
        </p:txBody>
      </p:sp>
    </p:spTree>
    <p:extLst>
      <p:ext uri="{BB962C8B-B14F-4D97-AF65-F5344CB8AC3E}">
        <p14:creationId xmlns:p14="http://schemas.microsoft.com/office/powerpoint/2010/main" val="5093101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Innspill til oppsummering i plenum: </a:t>
            </a:r>
          </a:p>
          <a:p>
            <a:endParaRPr lang="nb-NO" dirty="0" smtClean="0"/>
          </a:p>
          <a:p>
            <a:r>
              <a:rPr lang="nb-NO" dirty="0" smtClean="0"/>
              <a:t>Noe</a:t>
            </a:r>
            <a:r>
              <a:rPr lang="nb-NO" baseline="0" dirty="0" smtClean="0"/>
              <a:t> av det som ofte diskuteres er hvorvidt pårørende, ansatte i brukerorganisasjoner og personlige assistenter kan være brukerrepresentanter.</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79</a:t>
            </a:fld>
            <a:endParaRPr lang="nb-NO"/>
          </a:p>
        </p:txBody>
      </p:sp>
    </p:spTree>
    <p:extLst>
      <p:ext uri="{BB962C8B-B14F-4D97-AF65-F5344CB8AC3E}">
        <p14:creationId xmlns:p14="http://schemas.microsoft.com/office/powerpoint/2010/main" val="248058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sz="1200" b="0" kern="1200" dirty="0" smtClean="0">
              <a:solidFill>
                <a:schemeClr val="tx1"/>
              </a:solidFill>
              <a:latin typeface="+mn-lt"/>
              <a:ea typeface="+mn-ea"/>
              <a:cs typeface="+mn-cs"/>
            </a:endParaRPr>
          </a:p>
          <a:p>
            <a:r>
              <a:rPr lang="nb-NO" dirty="0" smtClean="0"/>
              <a:t>2 minutters individuell</a:t>
            </a:r>
            <a:r>
              <a:rPr lang="nb-NO" baseline="0" dirty="0" smtClean="0"/>
              <a:t> </a:t>
            </a:r>
            <a:r>
              <a:rPr lang="nb-NO" dirty="0" smtClean="0"/>
              <a:t>oppgave så en plenumsrunde</a:t>
            </a:r>
          </a:p>
          <a:p>
            <a:endParaRPr lang="nb-NO" dirty="0" smtClean="0"/>
          </a:p>
          <a:p>
            <a:r>
              <a:rPr lang="nb-NO" dirty="0" smtClean="0"/>
              <a:t>”Brukermedvirkning vil si at de som berøres av en beslutning, eller er brukere av tjenester, får innflytelse på beslutningsprosesser og utforming av tjenestetilbud.”  </a:t>
            </a:r>
          </a:p>
          <a:p>
            <a:r>
              <a:rPr lang="nb-NO" dirty="0" smtClean="0"/>
              <a:t>Kilde: St meld nr 34(1996-97)</a:t>
            </a:r>
          </a:p>
          <a:p>
            <a:endParaRPr lang="nb-NO" dirty="0" smtClean="0"/>
          </a:p>
          <a:p>
            <a:r>
              <a:rPr lang="nb-NO" dirty="0" smtClean="0"/>
              <a:t>Brukermedvirkning er en lovfestet rettighet – forankret i lov om arbeids- og velferdsforvaltning: «Arbeids- og velferdsetaten skal sørge for at representanter for brukerne får mulighet til å uttale seg i forbindelse med planlegging, gjennomføring og evaluering av etatens tjenester» (§ 15)   </a:t>
            </a:r>
          </a:p>
          <a:p>
            <a:endParaRPr lang="nb-NO" dirty="0" smtClean="0"/>
          </a:p>
          <a:p>
            <a:r>
              <a:rPr lang="nb-NO" dirty="0" smtClean="0"/>
              <a:t>I lov om helse- og omsorgstjenester er brukermedvirkning forankret i § 3-10: Representanter for brukere og pasienter skal bli hørt, det skal etableres systemer for innhenting av pasienters og brukeres erfaringer og synspunkter og det skal legges til rette for samarbeid med brukernes organisasjoner. </a:t>
            </a:r>
          </a:p>
          <a:p>
            <a:r>
              <a:rPr lang="nb-NO" dirty="0" smtClean="0"/>
              <a:t>Altså</a:t>
            </a:r>
            <a:r>
              <a:rPr lang="nb-NO" baseline="0" dirty="0" smtClean="0"/>
              <a:t> b</a:t>
            </a:r>
            <a:r>
              <a:rPr lang="nb-NO" dirty="0" smtClean="0"/>
              <a:t>rukere har rett til å medvirke, og tjenestene har plikt til å involvere brukeren. Brukermedvirkning innebærer at brukeren betraktes som en likeverdig partner i diskusjoner  beslutninger. </a:t>
            </a:r>
            <a:br>
              <a:rPr lang="nb-NO" dirty="0" smtClean="0"/>
            </a:br>
            <a:endParaRPr lang="nb-NO" sz="1200" b="0" kern="1200" dirty="0" smtClean="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8</a:t>
            </a:fld>
            <a:endParaRPr lang="nb-NO"/>
          </a:p>
        </p:txBody>
      </p:sp>
    </p:spTree>
    <p:extLst>
      <p:ext uri="{BB962C8B-B14F-4D97-AF65-F5344CB8AC3E}">
        <p14:creationId xmlns:p14="http://schemas.microsoft.com/office/powerpoint/2010/main" val="39636436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80</a:t>
            </a:fld>
            <a:endParaRPr lang="nb-NO"/>
          </a:p>
        </p:txBody>
      </p:sp>
    </p:spTree>
    <p:extLst>
      <p:ext uri="{BB962C8B-B14F-4D97-AF65-F5344CB8AC3E}">
        <p14:creationId xmlns:p14="http://schemas.microsoft.com/office/powerpoint/2010/main" val="13213312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buFontTx/>
              <a:buNone/>
            </a:pPr>
            <a:r>
              <a:rPr lang="nb-NO" dirty="0" smtClean="0"/>
              <a:t>I utviklingen av dette kurset har vi blant annet hatt et pilotkurs med inviterte deltakere som har erfaring fra å være brukermedvirkere i forskningsprosjekter.</a:t>
            </a:r>
          </a:p>
          <a:p>
            <a:pPr>
              <a:buFontTx/>
              <a:buNone/>
            </a:pPr>
            <a:r>
              <a:rPr lang="nb-NO" dirty="0" smtClean="0"/>
              <a:t>Her er noen innspill og kommentarer fra deltakerne på dette pilotkurset. </a:t>
            </a:r>
          </a:p>
          <a:p>
            <a:pPr>
              <a:buFontTx/>
              <a:buNone/>
            </a:pPr>
            <a:endParaRPr lang="nb-NO" dirty="0" smtClean="0"/>
          </a:p>
          <a:p>
            <a:pPr>
              <a:buFontTx/>
              <a:buNone/>
            </a:pPr>
            <a:r>
              <a:rPr lang="nb-NO" dirty="0" smtClean="0"/>
              <a:t>Vi foreslår at overskriften står alene først slik at deltakerne kan reflektere litt og dele i plenum hva en brukermedvirker bør</a:t>
            </a:r>
            <a:r>
              <a:rPr lang="nb-NO" baseline="0" dirty="0" smtClean="0"/>
              <a:t> inneha av egenskaper og ferdigheter.</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81</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buFontTx/>
              <a:buNone/>
            </a:pPr>
            <a:r>
              <a:rPr lang="nb-NO" dirty="0" smtClean="0"/>
              <a:t>Innspill og kommentarer fra deltakerne på dette pilotkurset</a:t>
            </a:r>
            <a:r>
              <a:rPr lang="nb-NO" baseline="0" dirty="0" smtClean="0"/>
              <a:t> forts…</a:t>
            </a:r>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82</a:t>
            </a:fld>
            <a:endParaRPr lang="nb-NO"/>
          </a:p>
        </p:txBody>
      </p:sp>
    </p:spTree>
    <p:extLst>
      <p:ext uri="{BB962C8B-B14F-4D97-AF65-F5344CB8AC3E}">
        <p14:creationId xmlns:p14="http://schemas.microsoft.com/office/powerpoint/2010/main" val="11347865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 name="Shape 31"/>
          <p:cNvSpPr txBox="1">
            <a:spLocks noGrp="1"/>
          </p:cNvSpPr>
          <p:nvPr>
            <p:ph type="body" idx="1"/>
          </p:nvPr>
        </p:nvSpPr>
        <p:spPr>
          <a:xfrm>
            <a:off x="679769" y="4715154"/>
            <a:ext cx="5438139" cy="446698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b-NO" sz="1000" b="0" i="0" u="none" strike="noStrike" cap="none" dirty="0" smtClean="0">
                <a:solidFill>
                  <a:schemeClr val="dk1"/>
                </a:solidFill>
                <a:latin typeface="+mn-lt"/>
                <a:ea typeface="Calibri"/>
                <a:cs typeface="Calibri"/>
                <a:sym typeface="Calibri"/>
              </a:rPr>
              <a:t>Det store målet sett med brukerøyne er å bedre kvaliteten og anvendbarheten</a:t>
            </a:r>
            <a:r>
              <a:rPr lang="nb-NO" sz="1000" b="0" i="0" u="none" strike="noStrike" cap="none" baseline="0" dirty="0" smtClean="0">
                <a:solidFill>
                  <a:schemeClr val="dk1"/>
                </a:solidFill>
                <a:latin typeface="+mn-lt"/>
                <a:ea typeface="Calibri"/>
                <a:cs typeface="Calibri"/>
                <a:sym typeface="Calibri"/>
              </a:rPr>
              <a:t> av forskning</a:t>
            </a:r>
            <a:endParaRPr lang="nb-NO" sz="1000" b="0" i="0" u="none" strike="noStrike" cap="none" dirty="0" smtClean="0">
              <a:solidFill>
                <a:schemeClr val="dk1"/>
              </a:solidFill>
              <a:latin typeface="+mn-lt"/>
              <a:ea typeface="Calibri"/>
              <a:cs typeface="Calibri"/>
              <a:sym typeface="Calibri"/>
            </a:endParaRPr>
          </a:p>
          <a:p>
            <a:pPr marL="0" marR="0" lvl="0" indent="0" algn="l" rtl="0">
              <a:spcBef>
                <a:spcPts val="0"/>
              </a:spcBef>
              <a:spcAft>
                <a:spcPts val="0"/>
              </a:spcAft>
              <a:buSzPct val="25000"/>
              <a:buNone/>
            </a:pPr>
            <a:endParaRPr lang="nb-NO" sz="1000" b="0" i="0" u="none" strike="noStrike" cap="none" dirty="0" smtClean="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nb-NO" sz="1000" b="0" i="0" u="none" strike="noStrike" cap="none" dirty="0" smtClean="0">
                <a:solidFill>
                  <a:schemeClr val="dk1"/>
                </a:solidFill>
                <a:latin typeface="+mn-lt"/>
                <a:ea typeface="Calibri"/>
                <a:cs typeface="Calibri"/>
                <a:sym typeface="Calibri"/>
              </a:rPr>
              <a:t>Målet</a:t>
            </a:r>
            <a:r>
              <a:rPr lang="nb-NO" sz="1000" b="0" i="0" u="none" strike="noStrike" cap="none" baseline="0" dirty="0" smtClean="0">
                <a:solidFill>
                  <a:schemeClr val="dk1"/>
                </a:solidFill>
                <a:latin typeface="+mn-lt"/>
                <a:ea typeface="Calibri"/>
                <a:cs typeface="Calibri"/>
                <a:sym typeface="Calibri"/>
              </a:rPr>
              <a:t> er at alle er likeverdige </a:t>
            </a:r>
            <a:r>
              <a:rPr lang="x-none" sz="1000" b="0" i="0" u="none" strike="noStrike" cap="none" dirty="0" smtClean="0">
                <a:solidFill>
                  <a:schemeClr val="dk1"/>
                </a:solidFill>
                <a:latin typeface="+mn-lt"/>
                <a:ea typeface="Calibri"/>
                <a:cs typeface="Calibri"/>
                <a:sym typeface="Calibri"/>
              </a:rPr>
              <a:t> brikke</a:t>
            </a:r>
            <a:r>
              <a:rPr lang="nb-NO" sz="1000" b="0" i="0" u="none" strike="noStrike" cap="none" dirty="0" smtClean="0">
                <a:solidFill>
                  <a:schemeClr val="dk1"/>
                </a:solidFill>
                <a:latin typeface="+mn-lt"/>
                <a:ea typeface="Calibri"/>
                <a:cs typeface="Calibri"/>
                <a:sym typeface="Calibri"/>
              </a:rPr>
              <a:t>r</a:t>
            </a:r>
            <a:r>
              <a:rPr lang="x-none" sz="1000" b="0" i="0" u="none" strike="noStrike" cap="none" dirty="0" smtClean="0">
                <a:solidFill>
                  <a:schemeClr val="dk1"/>
                </a:solidFill>
                <a:latin typeface="+mn-lt"/>
                <a:ea typeface="Calibri"/>
                <a:cs typeface="Calibri"/>
                <a:sym typeface="Calibri"/>
              </a:rPr>
              <a:t> </a:t>
            </a:r>
            <a:r>
              <a:rPr lang="x-none" sz="1000" b="0" i="0" u="none" strike="noStrike" cap="none" dirty="0">
                <a:solidFill>
                  <a:schemeClr val="dk1"/>
                </a:solidFill>
                <a:latin typeface="+mn-lt"/>
                <a:ea typeface="Calibri"/>
                <a:cs typeface="Calibri"/>
                <a:sym typeface="Calibri"/>
              </a:rPr>
              <a:t>i det store bilde i et forskningprosjekt</a:t>
            </a:r>
            <a:r>
              <a:rPr lang="x-none" sz="1000" b="0" i="0" u="none" strike="noStrike" cap="none" dirty="0" smtClean="0">
                <a:solidFill>
                  <a:schemeClr val="dk1"/>
                </a:solidFill>
                <a:latin typeface="+mn-lt"/>
                <a:ea typeface="Calibri"/>
                <a:cs typeface="Calibri"/>
                <a:sym typeface="Calibri"/>
              </a:rPr>
              <a:t>.</a:t>
            </a:r>
            <a:endParaRPr lang="nb-NO" sz="1000" b="0" i="0" u="none" strike="noStrike" cap="none" dirty="0" smtClean="0">
              <a:solidFill>
                <a:schemeClr val="dk1"/>
              </a:solidFill>
              <a:latin typeface="+mn-lt"/>
              <a:ea typeface="Calibri"/>
              <a:cs typeface="Calibri"/>
              <a:sym typeface="Calibri"/>
            </a:endParaRPr>
          </a:p>
          <a:p>
            <a:pPr marL="0" marR="0" lvl="0" indent="0" algn="l" rtl="0">
              <a:spcBef>
                <a:spcPts val="0"/>
              </a:spcBef>
              <a:spcAft>
                <a:spcPts val="0"/>
              </a:spcAft>
              <a:buSzPct val="25000"/>
              <a:buNone/>
            </a:pPr>
            <a:endParaRPr lang="x-none" sz="1000" b="0" i="0" u="none" strike="noStrike" cap="none" dirty="0">
              <a:solidFill>
                <a:schemeClr val="dk1"/>
              </a:solidFill>
              <a:latin typeface="+mn-lt"/>
              <a:ea typeface="Calibri"/>
              <a:cs typeface="Calibri"/>
              <a:sym typeface="Calibri"/>
            </a:endParaRPr>
          </a:p>
          <a:p>
            <a:pPr marL="0" marR="0" lvl="0" indent="0" algn="l" rtl="0">
              <a:spcBef>
                <a:spcPts val="360"/>
              </a:spcBef>
              <a:spcAft>
                <a:spcPts val="0"/>
              </a:spcAft>
              <a:buSzPct val="25000"/>
              <a:buNone/>
            </a:pPr>
            <a:r>
              <a:rPr lang="x-none" sz="1000" b="0" i="0" u="none" strike="noStrike" cap="none" dirty="0">
                <a:solidFill>
                  <a:schemeClr val="dk1"/>
                </a:solidFill>
                <a:latin typeface="+mn-lt"/>
                <a:ea typeface="Calibri"/>
                <a:cs typeface="Calibri"/>
                <a:sym typeface="Calibri"/>
              </a:rPr>
              <a:t>Mål med </a:t>
            </a:r>
            <a:r>
              <a:rPr lang="x-none" sz="1000" b="0" i="0" u="none" strike="noStrike" cap="none" dirty="0" smtClean="0">
                <a:solidFill>
                  <a:schemeClr val="dk1"/>
                </a:solidFill>
                <a:latin typeface="+mn-lt"/>
                <a:ea typeface="Calibri"/>
                <a:cs typeface="Calibri"/>
                <a:sym typeface="Calibri"/>
              </a:rPr>
              <a:t>brukermedvirkning</a:t>
            </a:r>
            <a:r>
              <a:rPr lang="nb-NO" sz="1000" b="0" i="0" u="none" strike="noStrike" cap="none" dirty="0" smtClean="0">
                <a:solidFill>
                  <a:schemeClr val="dk1"/>
                </a:solidFill>
                <a:latin typeface="+mn-lt"/>
                <a:ea typeface="Calibri"/>
                <a:cs typeface="Calibri"/>
                <a:sym typeface="Calibri"/>
              </a:rPr>
              <a:t>en</a:t>
            </a:r>
            <a:r>
              <a:rPr lang="nb-NO" sz="1000" b="0" i="0" u="none" strike="noStrike" cap="none" baseline="0" dirty="0" smtClean="0">
                <a:solidFill>
                  <a:schemeClr val="dk1"/>
                </a:solidFill>
                <a:latin typeface="+mn-lt"/>
                <a:ea typeface="Calibri"/>
                <a:cs typeface="Calibri"/>
                <a:sym typeface="Calibri"/>
              </a:rPr>
              <a:t> er også</a:t>
            </a:r>
            <a:r>
              <a:rPr lang="x-none" sz="1000" b="0" i="0" u="none" strike="noStrike" cap="none" dirty="0" smtClean="0">
                <a:solidFill>
                  <a:schemeClr val="dk1"/>
                </a:solidFill>
                <a:latin typeface="+mn-lt"/>
                <a:ea typeface="Calibri"/>
                <a:cs typeface="Calibri"/>
                <a:sym typeface="Calibri"/>
              </a:rPr>
              <a:t> </a:t>
            </a:r>
            <a:r>
              <a:rPr lang="x-none" sz="1000" b="0" i="0" u="none" strike="noStrike" cap="none" dirty="0">
                <a:solidFill>
                  <a:schemeClr val="dk1"/>
                </a:solidFill>
                <a:latin typeface="+mn-lt"/>
                <a:ea typeface="Calibri"/>
                <a:cs typeface="Calibri"/>
                <a:sym typeface="Calibri"/>
              </a:rPr>
              <a:t>at bruker får innvirkning på prioriteringen, planleggingen og gjennomføringen av prosjektet</a:t>
            </a:r>
            <a:r>
              <a:rPr lang="x-none" sz="1000" b="0" i="0" u="none" strike="noStrike" cap="none" dirty="0" smtClean="0">
                <a:solidFill>
                  <a:schemeClr val="dk1"/>
                </a:solidFill>
                <a:latin typeface="+mn-lt"/>
                <a:ea typeface="Calibri"/>
                <a:cs typeface="Calibri"/>
                <a:sym typeface="Calibri"/>
              </a:rPr>
              <a:t>.</a:t>
            </a:r>
            <a:endParaRPr lang="nb-NO" sz="1000" b="0" i="0" u="none" strike="noStrike" cap="none" dirty="0" smtClean="0">
              <a:solidFill>
                <a:schemeClr val="dk1"/>
              </a:solidFill>
              <a:latin typeface="+mn-lt"/>
              <a:ea typeface="Calibri"/>
              <a:cs typeface="Calibri"/>
              <a:sym typeface="Calibri"/>
            </a:endParaRPr>
          </a:p>
          <a:p>
            <a:pPr marL="0" marR="0" lvl="0" indent="0" algn="l" rtl="0">
              <a:spcBef>
                <a:spcPts val="360"/>
              </a:spcBef>
              <a:spcAft>
                <a:spcPts val="0"/>
              </a:spcAft>
              <a:buSzPct val="25000"/>
              <a:buNone/>
            </a:pPr>
            <a:endParaRPr lang="x-none" sz="1000" b="0" i="0" u="none" strike="noStrike" cap="none" dirty="0">
              <a:solidFill>
                <a:schemeClr val="dk1"/>
              </a:solidFill>
              <a:latin typeface="+mn-lt"/>
              <a:ea typeface="Calibri"/>
              <a:cs typeface="Calibri"/>
              <a:sym typeface="Calibri"/>
            </a:endParaRPr>
          </a:p>
          <a:p>
            <a:pPr marL="0" marR="0" lvl="0" indent="0" algn="l" rtl="0">
              <a:spcBef>
                <a:spcPts val="360"/>
              </a:spcBef>
              <a:spcAft>
                <a:spcPts val="0"/>
              </a:spcAft>
              <a:buSzPct val="25000"/>
              <a:buNone/>
            </a:pPr>
            <a:r>
              <a:rPr lang="x-none" sz="1000" dirty="0">
                <a:latin typeface="+mn-lt"/>
              </a:rPr>
              <a:t>Brukere </a:t>
            </a:r>
            <a:r>
              <a:rPr lang="nb-NO" sz="1000" dirty="0" smtClean="0">
                <a:latin typeface="+mn-lt"/>
              </a:rPr>
              <a:t>bør</a:t>
            </a:r>
            <a:r>
              <a:rPr lang="x-none" sz="1000" dirty="0" smtClean="0">
                <a:latin typeface="+mn-lt"/>
              </a:rPr>
              <a:t> </a:t>
            </a:r>
            <a:r>
              <a:rPr lang="x-none" sz="1000" dirty="0">
                <a:latin typeface="+mn-lt"/>
              </a:rPr>
              <a:t>involveres i utforming/gjennomføring av </a:t>
            </a:r>
            <a:r>
              <a:rPr lang="x-none" sz="1000" dirty="0" smtClean="0">
                <a:latin typeface="+mn-lt"/>
              </a:rPr>
              <a:t>info</a:t>
            </a:r>
            <a:r>
              <a:rPr lang="nb-NO" sz="1000" dirty="0" err="1" smtClean="0">
                <a:latin typeface="+mn-lt"/>
              </a:rPr>
              <a:t>rmasjons</a:t>
            </a:r>
            <a:r>
              <a:rPr lang="x-none" sz="1000" dirty="0" smtClean="0">
                <a:latin typeface="+mn-lt"/>
              </a:rPr>
              <a:t>materiell</a:t>
            </a:r>
            <a:r>
              <a:rPr lang="x-none" sz="1000" dirty="0">
                <a:latin typeface="+mn-lt"/>
              </a:rPr>
              <a:t>, og i alle faser i et </a:t>
            </a:r>
            <a:r>
              <a:rPr lang="x-none" sz="1000" dirty="0" smtClean="0">
                <a:latin typeface="+mn-lt"/>
              </a:rPr>
              <a:t>arbeid</a:t>
            </a:r>
            <a:r>
              <a:rPr lang="nb-NO" sz="1000" dirty="0" smtClean="0">
                <a:latin typeface="+mn-lt"/>
              </a:rPr>
              <a:t>,</a:t>
            </a:r>
            <a:r>
              <a:rPr lang="nb-NO" sz="1000" baseline="0" dirty="0" smtClean="0">
                <a:latin typeface="+mn-lt"/>
              </a:rPr>
              <a:t> </a:t>
            </a:r>
            <a:r>
              <a:rPr lang="x-none" sz="1000" dirty="0" smtClean="0">
                <a:latin typeface="+mn-lt"/>
              </a:rPr>
              <a:t>prosjekt</a:t>
            </a:r>
            <a:r>
              <a:rPr lang="x-none" sz="1000" dirty="0">
                <a:latin typeface="+mn-lt"/>
              </a:rPr>
              <a:t>, undervisning, kurs, behandlingstilbud og fagutviklings- og forskningsprosjekter</a:t>
            </a:r>
            <a:r>
              <a:rPr lang="x-none" sz="1000" dirty="0" smtClean="0">
                <a:latin typeface="+mn-lt"/>
              </a:rPr>
              <a:t>.</a:t>
            </a:r>
            <a:r>
              <a:rPr lang="nb-NO" sz="1000" dirty="0" smtClean="0">
                <a:latin typeface="+mn-lt"/>
              </a:rPr>
              <a:t> </a:t>
            </a:r>
          </a:p>
          <a:p>
            <a:pPr marL="0" marR="0" lvl="0" indent="0" algn="l" rtl="0">
              <a:spcBef>
                <a:spcPts val="360"/>
              </a:spcBef>
              <a:spcAft>
                <a:spcPts val="0"/>
              </a:spcAft>
              <a:buSzPct val="25000"/>
              <a:buNone/>
            </a:pPr>
            <a:r>
              <a:rPr lang="nb-NO" sz="1000" dirty="0" smtClean="0">
                <a:latin typeface="+mn-lt"/>
              </a:rPr>
              <a:t>Dette vil bidra til at man når </a:t>
            </a:r>
            <a:r>
              <a:rPr lang="nb-NO" sz="1000" dirty="0" smtClean="0">
                <a:solidFill>
                  <a:srgbClr val="000000"/>
                </a:solidFill>
                <a:ea typeface="Calibri"/>
                <a:cs typeface="Calibri"/>
                <a:sym typeface="Calibri"/>
              </a:rPr>
              <a:t>rett mål for prosjektet, som igjen gir en bedre kvalitet.</a:t>
            </a:r>
            <a:endParaRPr lang="x-none" sz="1000" dirty="0">
              <a:latin typeface="+mn-lt"/>
            </a:endParaRP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32" name="Shape 32"/>
          <p:cNvSpPr txBox="1">
            <a:spLocks noGrp="1"/>
          </p:cNvSpPr>
          <p:nvPr>
            <p:ph type="sldNum" idx="12"/>
          </p:nvPr>
        </p:nvSpPr>
        <p:spPr>
          <a:xfrm>
            <a:off x="3850442" y="9428583"/>
            <a:ext cx="2945658"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x-none" sz="1200">
                <a:solidFill>
                  <a:schemeClr val="dk1"/>
                </a:solidFill>
                <a:latin typeface="Calibri"/>
                <a:ea typeface="Calibri"/>
                <a:cs typeface="Calibri"/>
                <a:sym typeface="Calibri"/>
              </a:rPr>
              <a:pPr marL="0" marR="0" lvl="0" indent="0" algn="r" rtl="0">
                <a:spcBef>
                  <a:spcPts val="0"/>
                </a:spcBef>
                <a:spcAft>
                  <a:spcPts val="0"/>
                </a:spcAft>
                <a:buSzPct val="25000"/>
                <a:buNone/>
              </a:pPr>
              <a:t>83</a:t>
            </a:fld>
            <a:endParaRPr lang="x-none"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69665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84</a:t>
            </a:fld>
            <a:endParaRPr lang="nb-NO"/>
          </a:p>
        </p:txBody>
      </p:sp>
    </p:spTree>
    <p:extLst>
      <p:ext uri="{BB962C8B-B14F-4D97-AF65-F5344CB8AC3E}">
        <p14:creationId xmlns:p14="http://schemas.microsoft.com/office/powerpoint/2010/main" val="40012428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85</a:t>
            </a:fld>
            <a:endParaRPr lang="nb-NO"/>
          </a:p>
        </p:txBody>
      </p:sp>
    </p:spTree>
    <p:extLst>
      <p:ext uri="{BB962C8B-B14F-4D97-AF65-F5344CB8AC3E}">
        <p14:creationId xmlns:p14="http://schemas.microsoft.com/office/powerpoint/2010/main" val="4001242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smtClean="0"/>
              <a:t>Definisjonen er hentet fra heftet «</a:t>
            </a:r>
            <a:r>
              <a:rPr lang="nb-NO" sz="1200" dirty="0" err="1" smtClean="0"/>
              <a:t>Patient</a:t>
            </a:r>
            <a:r>
              <a:rPr lang="nb-NO" sz="1200" dirty="0" smtClean="0"/>
              <a:t> </a:t>
            </a:r>
            <a:r>
              <a:rPr lang="nb-NO" sz="1200" dirty="0" err="1" smtClean="0"/>
              <a:t>Involment</a:t>
            </a:r>
            <a:r>
              <a:rPr lang="nb-NO" sz="1200" dirty="0" smtClean="0"/>
              <a:t> in Research – A </a:t>
            </a:r>
            <a:r>
              <a:rPr lang="nb-NO" sz="1200" dirty="0" err="1" smtClean="0"/>
              <a:t>way</a:t>
            </a:r>
            <a:r>
              <a:rPr lang="nb-NO" sz="1200" dirty="0" smtClean="0"/>
              <a:t> to </a:t>
            </a:r>
            <a:r>
              <a:rPr lang="nb-NO" sz="1200" dirty="0" err="1" smtClean="0"/>
              <a:t>success</a:t>
            </a:r>
            <a:r>
              <a:rPr lang="nb-NO" sz="1200" dirty="0" smtClean="0"/>
              <a:t>. The </a:t>
            </a:r>
            <a:r>
              <a:rPr lang="nb-NO" sz="1200" dirty="0" err="1" smtClean="0"/>
              <a:t>reference</a:t>
            </a:r>
            <a:r>
              <a:rPr lang="nb-NO" sz="1200" dirty="0" smtClean="0"/>
              <a:t> </a:t>
            </a:r>
            <a:r>
              <a:rPr lang="nb-NO" sz="1200" dirty="0" err="1" smtClean="0"/>
              <a:t>cards</a:t>
            </a:r>
            <a:r>
              <a:rPr lang="nb-NO" sz="1200" dirty="0" smtClean="0"/>
              <a:t> </a:t>
            </a:r>
            <a:r>
              <a:rPr lang="nb-NO" sz="1200" dirty="0" err="1" smtClean="0"/>
              <a:t>explained</a:t>
            </a:r>
            <a:r>
              <a:rPr lang="nb-NO"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smtClean="0"/>
              <a:t>Dette heftet er utviklet</a:t>
            </a:r>
            <a:r>
              <a:rPr lang="nb-NO" sz="1200" baseline="0" dirty="0" smtClean="0"/>
              <a:t> i Nederland og ble ferdigstilt i 2013 . Det </a:t>
            </a:r>
            <a:r>
              <a:rPr lang="nb-NO" sz="1200" dirty="0" smtClean="0"/>
              <a:t>forklarer og refererer</a:t>
            </a:r>
            <a:r>
              <a:rPr lang="nb-NO" sz="1200" baseline="0" dirty="0" smtClean="0"/>
              <a:t> </a:t>
            </a:r>
            <a:r>
              <a:rPr lang="nb-NO" sz="1200" dirty="0" smtClean="0"/>
              <a:t>til EULAR</a:t>
            </a:r>
            <a:r>
              <a:rPr lang="nb-NO" sz="1200" baseline="0" dirty="0" smtClean="0"/>
              <a:t> kortene. Disse kortene inneholder tips til henholdsvis brukerrepresentanter og forskere om hva som er hensiktsmessig å ta hensyn til i de ulike stadiene i et prosjekt. Disse anbefalingene kommer vi tilbake til senere i kurset.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smtClean="0"/>
              <a:t>Heftet med kort kan bestilles på engelsk i </a:t>
            </a:r>
            <a:r>
              <a:rPr lang="nb-NO" sz="1200" baseline="0" dirty="0" err="1" smtClean="0"/>
              <a:t>EULARs</a:t>
            </a:r>
            <a:r>
              <a:rPr lang="nb-NO" sz="1200" baseline="0" dirty="0" smtClean="0"/>
              <a:t> </a:t>
            </a:r>
            <a:r>
              <a:rPr lang="nb-NO" sz="1200" baseline="0" dirty="0" err="1" smtClean="0"/>
              <a:t>Secretariat</a:t>
            </a:r>
            <a:r>
              <a:rPr lang="nb-NO" sz="1200" baseline="0" dirty="0" smtClean="0"/>
              <a:t>: eular@eular.org. Ytterligere informasjon om brukermedvirkning i forskning  finner du på </a:t>
            </a:r>
            <a:r>
              <a:rPr lang="nb-NO" sz="1200" baseline="0" dirty="0" err="1" smtClean="0"/>
              <a:t>Eulars</a:t>
            </a:r>
            <a:r>
              <a:rPr lang="nb-NO" sz="1200" baseline="0" dirty="0" smtClean="0"/>
              <a:t> webside: http://www.eular.org/st_com_pare_prp.cfm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aseline="0" dirty="0" smtClean="0"/>
          </a:p>
          <a:p>
            <a:r>
              <a:rPr lang="nb-NO" sz="1200" baseline="0" dirty="0" smtClean="0"/>
              <a:t>EULAR er d</a:t>
            </a:r>
            <a:r>
              <a:rPr lang="nb-NO" sz="1200" dirty="0" smtClean="0"/>
              <a:t>en europeiske League </a:t>
            </a:r>
            <a:r>
              <a:rPr lang="nb-NO" sz="1200" dirty="0" err="1" smtClean="0"/>
              <a:t>Against</a:t>
            </a:r>
            <a:r>
              <a:rPr lang="nb-NO" sz="1200" dirty="0" smtClean="0"/>
              <a:t> </a:t>
            </a:r>
            <a:r>
              <a:rPr lang="nb-NO" sz="1200" dirty="0" err="1" smtClean="0"/>
              <a:t>Rheumatism</a:t>
            </a:r>
            <a:r>
              <a:rPr lang="nb-NO" sz="1200" dirty="0" smtClean="0"/>
              <a:t>,</a:t>
            </a:r>
            <a:r>
              <a:rPr lang="nb-NO" sz="1200" baseline="0" dirty="0" smtClean="0"/>
              <a:t> og</a:t>
            </a:r>
            <a:r>
              <a:rPr lang="nb-NO" sz="1200" dirty="0" smtClean="0"/>
              <a:t> </a:t>
            </a:r>
            <a:r>
              <a:rPr lang="nb-NO" sz="1200" baseline="0" dirty="0" smtClean="0"/>
              <a:t>er en organisasjon som har som mål å være en sentral plattform for å stimulere til innovative grunnleggende og kliniske forskningsprosjekter om revmatiske og muskel-skjelettsykdommer. EULAR har også som mål å heve standarden for behandling ved å utarbeide og aktivt fremme, spre og implementere anbefalinger og diagnostiske kriterier for de vanligste revmatiske og muskel-skjelettsykdommer. PARE er en av tre hovedgrupper som er medlemmer i EULAR, og består av </a:t>
            </a:r>
            <a:r>
              <a:rPr lang="nb-NO" sz="1200" dirty="0" smtClean="0"/>
              <a:t>nasjonale organisasjoner for mennesker med revmatiske sykdommer i Europa som samarbeider via EULAR </a:t>
            </a:r>
            <a:r>
              <a:rPr lang="nb-NO" sz="1200" dirty="0" err="1" smtClean="0"/>
              <a:t>Standing</a:t>
            </a:r>
            <a:r>
              <a:rPr lang="nb-NO" sz="1200" dirty="0" smtClean="0"/>
              <a:t> Committee </a:t>
            </a:r>
            <a:r>
              <a:rPr lang="nb-NO" sz="1200" dirty="0" err="1" smtClean="0"/>
              <a:t>of</a:t>
            </a:r>
            <a:r>
              <a:rPr lang="nb-NO" sz="1200" dirty="0" smtClean="0"/>
              <a:t> PARE. PARE samler brukerrepresentanter fra hele Europa som jobber sammen for å forbedre livskvaliteten for de mer enn 120 millioner mennesker i Europa som lever med disse sykdommene. Norsk Revmatikerforbund er medlem av PARE.</a:t>
            </a:r>
          </a:p>
          <a:p>
            <a:r>
              <a:rPr lang="nb-NO" sz="1200" dirty="0" smtClean="0"/>
              <a:t>Komiteens visjon er at mennesker med revmatiske sykdommer settes i stand til å leve fullverdige og selvstendige liv. </a:t>
            </a:r>
          </a:p>
          <a:p>
            <a:endParaRPr lang="nb-NO" sz="1200" dirty="0" smtClean="0"/>
          </a:p>
          <a:p>
            <a:endParaRPr lang="nb-NO" sz="1200" dirty="0" smtClean="0"/>
          </a:p>
          <a:p>
            <a:endParaRPr lang="nb-NO" sz="1200" baseline="0" dirty="0" smtClean="0"/>
          </a:p>
          <a:p>
            <a:endParaRPr lang="nb-NO" dirty="0"/>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9</a:t>
            </a:fld>
            <a:endParaRPr lang="nb-NO"/>
          </a:p>
        </p:txBody>
      </p:sp>
    </p:spTree>
    <p:extLst>
      <p:ext uri="{BB962C8B-B14F-4D97-AF65-F5344CB8AC3E}">
        <p14:creationId xmlns:p14="http://schemas.microsoft.com/office/powerpoint/2010/main" val="110873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D2FD1E4D-6B93-4EE9-8A10-B8AD336451E2}" type="datetimeFigureOut">
              <a:rPr lang="da-DK" smtClean="0"/>
              <a:pPr/>
              <a:t>30-08-2016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2FD1E4D-6B93-4EE9-8A10-B8AD336451E2}" type="datetimeFigureOut">
              <a:rPr lang="da-DK" smtClean="0"/>
              <a:pPr/>
              <a:t>30-08-2016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2FD1E4D-6B93-4EE9-8A10-B8AD336451E2}" type="datetimeFigureOut">
              <a:rPr lang="da-DK" smtClean="0"/>
              <a:pPr/>
              <a:t>30-08-2016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tellysbilde">
    <p:spTree>
      <p:nvGrpSpPr>
        <p:cNvPr id="1" name=""/>
        <p:cNvGrpSpPr/>
        <p:nvPr/>
      </p:nvGrpSpPr>
      <p:grpSpPr>
        <a:xfrm>
          <a:off x="0" y="0"/>
          <a:ext cx="0" cy="0"/>
          <a:chOff x="0" y="0"/>
          <a:chExt cx="0" cy="0"/>
        </a:xfrm>
      </p:grpSpPr>
      <p:pic>
        <p:nvPicPr>
          <p:cNvPr id="3" name="Bilde 4" descr="NKRR_cmyk.jpg"/>
          <p:cNvPicPr>
            <a:picLocks noChangeAspect="1"/>
          </p:cNvPicPr>
          <p:nvPr/>
        </p:nvPicPr>
        <p:blipFill>
          <a:blip r:embed="rId2" cstate="print"/>
          <a:srcRect/>
          <a:stretch>
            <a:fillRect/>
          </a:stretch>
        </p:blipFill>
        <p:spPr bwMode="auto">
          <a:xfrm>
            <a:off x="7885113" y="6069013"/>
            <a:ext cx="935037" cy="455612"/>
          </a:xfrm>
          <a:prstGeom prst="rect">
            <a:avLst/>
          </a:prstGeom>
          <a:noFill/>
          <a:ln w="9525">
            <a:noFill/>
            <a:miter lim="800000"/>
            <a:headEnd/>
            <a:tailEnd/>
          </a:ln>
        </p:spPr>
      </p:pic>
      <p:pic>
        <p:nvPicPr>
          <p:cNvPr id="4" name="Bilde 5" descr="Syklogo_rgb.jpg"/>
          <p:cNvPicPr>
            <a:picLocks noChangeAspect="1"/>
          </p:cNvPicPr>
          <p:nvPr/>
        </p:nvPicPr>
        <p:blipFill>
          <a:blip r:embed="rId3" cstate="print"/>
          <a:srcRect/>
          <a:stretch>
            <a:fillRect/>
          </a:stretch>
        </p:blipFill>
        <p:spPr bwMode="auto">
          <a:xfrm>
            <a:off x="179388" y="171450"/>
            <a:ext cx="1584325" cy="377825"/>
          </a:xfrm>
          <a:prstGeom prst="rect">
            <a:avLst/>
          </a:prstGeom>
          <a:noFill/>
          <a:ln w="9525">
            <a:noFill/>
            <a:miter lim="800000"/>
            <a:headEnd/>
            <a:tailEnd/>
          </a:ln>
        </p:spPr>
      </p:pic>
      <p:sp>
        <p:nvSpPr>
          <p:cNvPr id="7" name="Titel 10"/>
          <p:cNvSpPr>
            <a:spLocks noGrp="1"/>
          </p:cNvSpPr>
          <p:nvPr>
            <p:ph type="ctrTitle"/>
          </p:nvPr>
        </p:nvSpPr>
        <p:spPr>
          <a:xfrm>
            <a:off x="0" y="692696"/>
            <a:ext cx="7539038" cy="719138"/>
          </a:xfrm>
          <a:prstGeom prst="rect">
            <a:avLst/>
          </a:prstGeom>
          <a:solidFill>
            <a:srgbClr val="AC0414"/>
          </a:solidFill>
          <a:effectLst>
            <a:outerShdw dist="38100" dir="5400000" algn="t" rotWithShape="0">
              <a:schemeClr val="bg1">
                <a:alpha val="40000"/>
              </a:schemeClr>
            </a:outerShdw>
          </a:effectLst>
        </p:spPr>
        <p:txBody>
          <a:bodyPr lIns="720000" rIns="0">
            <a:normAutofit/>
          </a:bodyPr>
          <a:lstStyle/>
          <a:p>
            <a:endParaRPr lang="da-DK" dirty="0"/>
          </a:p>
        </p:txBody>
      </p:sp>
    </p:spTree>
    <p:extLst>
      <p:ext uri="{BB962C8B-B14F-4D97-AF65-F5344CB8AC3E}">
        <p14:creationId xmlns:p14="http://schemas.microsoft.com/office/powerpoint/2010/main" val="15041879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2FD1E4D-6B93-4EE9-8A10-B8AD336451E2}" type="datetimeFigureOut">
              <a:rPr lang="da-DK" smtClean="0"/>
              <a:pPr/>
              <a:t>30-08-2016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D2FD1E4D-6B93-4EE9-8A10-B8AD336451E2}" type="datetimeFigureOut">
              <a:rPr lang="da-DK" smtClean="0"/>
              <a:pPr/>
              <a:t>30-08-2016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D2FD1E4D-6B93-4EE9-8A10-B8AD336451E2}" type="datetimeFigureOut">
              <a:rPr lang="da-DK" smtClean="0"/>
              <a:pPr/>
              <a:t>30-08-2016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D2FD1E4D-6B93-4EE9-8A10-B8AD336451E2}" type="datetimeFigureOut">
              <a:rPr lang="da-DK" smtClean="0"/>
              <a:pPr/>
              <a:t>30-08-2016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D2FD1E4D-6B93-4EE9-8A10-B8AD336451E2}" type="datetimeFigureOut">
              <a:rPr lang="da-DK" smtClean="0"/>
              <a:pPr/>
              <a:t>30-08-2016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D2FD1E4D-6B93-4EE9-8A10-B8AD336451E2}" type="datetimeFigureOut">
              <a:rPr lang="da-DK" smtClean="0"/>
              <a:pPr/>
              <a:t>30-08-2016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D2FD1E4D-6B93-4EE9-8A10-B8AD336451E2}" type="datetimeFigureOut">
              <a:rPr lang="da-DK" smtClean="0"/>
              <a:pPr/>
              <a:t>30-08-2016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D2FD1E4D-6B93-4EE9-8A10-B8AD336451E2}" type="datetimeFigureOut">
              <a:rPr lang="da-DK" smtClean="0"/>
              <a:pPr/>
              <a:t>30-08-2016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D1E4D-6B93-4EE9-8A10-B8AD336451E2}" type="datetimeFigureOut">
              <a:rPr lang="da-DK" smtClean="0"/>
              <a:pPr/>
              <a:t>30-08-2016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E68CA-CE29-48B2-A76D-5FAA5388020D}" type="slidenum">
              <a:rPr lang="da-DK" smtClean="0"/>
              <a:pPr/>
              <a:t>‹#›</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hyperlink" Target="http://www.revmatiker.no/"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www.nkrr.n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www.etikkom.no/FBIB/Temaer/Medforfatterskap/Medforfatterskap-i-medisin-og-helsefag/" TargetMode="Externa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www.ncbi.nlm.nih.gov/pmc/articles/PMC4057897/pdf/1471-2474-15-153.pdf" TargetMode="Externa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4.jpe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4.jpe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8" Type="http://schemas.openxmlformats.org/officeDocument/2006/relationships/hyperlink" Target="http://www.erfaringskompetanse.no/" TargetMode="External"/><Relationship Id="rId3" Type="http://schemas.openxmlformats.org/officeDocument/2006/relationships/hyperlink" Target="https://www.ntnu.no/documents/10268/901844126/rapport+2014+Brukermedvirkning+i+helseforskning+i+Norge.pdf/a43ed505-9fa3-4e8d-94d2-0f53b278721b" TargetMode="External"/><Relationship Id="rId7" Type="http://schemas.openxmlformats.org/officeDocument/2006/relationships/hyperlink" Target="https://www.usn.no/studier/finn-studier/helse-og-sosialfag/samarbeidsbasert-forskning-i-psykisk-helsearbeid/"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www.revmatiker.no/brukermedvirkning/forskning" TargetMode="External"/><Relationship Id="rId5" Type="http://schemas.openxmlformats.org/officeDocument/2006/relationships/hyperlink" Target="http://diakonhjemmetsykehus.no/#!/diakon/forside/Helsepersonell/nasjonal-kompetansetjeneste-for-revmatologisk-rehabilitering/_1526" TargetMode="External"/><Relationship Id="rId10" Type="http://schemas.openxmlformats.org/officeDocument/2006/relationships/image" Target="../media/image4.jpeg"/><Relationship Id="rId4" Type="http://schemas.openxmlformats.org/officeDocument/2006/relationships/hyperlink" Target="http://eular.org/pare_member_orgs.cfm" TargetMode="External"/><Relationship Id="rId9"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www.eular.org/st_com_pare_prp.cf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b="1" dirty="0" smtClean="0"/>
              <a:t>Velkommen til kurset Brukermedvirkning i forskning</a:t>
            </a:r>
            <a:endParaRPr lang="nb-NO" b="1" dirty="0"/>
          </a:p>
        </p:txBody>
      </p:sp>
      <p:sp>
        <p:nvSpPr>
          <p:cNvPr id="3" name="Undertittel 2"/>
          <p:cNvSpPr>
            <a:spLocks noGrp="1"/>
          </p:cNvSpPr>
          <p:nvPr>
            <p:ph type="subTitle" idx="1"/>
          </p:nvPr>
        </p:nvSpPr>
        <p:spPr/>
        <p:txBody>
          <a:bodyPr/>
          <a:lstStyle/>
          <a:p>
            <a:r>
              <a:rPr lang="nb-NO" dirty="0" smtClean="0">
                <a:solidFill>
                  <a:schemeClr val="tx1"/>
                </a:solidFill>
              </a:rPr>
              <a:t>Bakgrunn, mål og innhold</a:t>
            </a:r>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dirty="0" smtClean="0"/>
              <a:t>Brukermedvirkning på ulike nivåer</a:t>
            </a:r>
            <a:endParaRPr lang="nb-NO" dirty="0"/>
          </a:p>
        </p:txBody>
      </p:sp>
      <p:sp>
        <p:nvSpPr>
          <p:cNvPr id="3" name="Plassholder for innhold 2"/>
          <p:cNvSpPr>
            <a:spLocks noGrp="1"/>
          </p:cNvSpPr>
          <p:nvPr>
            <p:ph idx="1"/>
          </p:nvPr>
        </p:nvSpPr>
        <p:spPr>
          <a:xfrm>
            <a:off x="412619" y="1455271"/>
            <a:ext cx="8229600" cy="4857403"/>
          </a:xfrm>
        </p:spPr>
        <p:txBody>
          <a:bodyPr>
            <a:normAutofit/>
          </a:bodyPr>
          <a:lstStyle/>
          <a:p>
            <a:pPr>
              <a:spcBef>
                <a:spcPts val="0"/>
              </a:spcBef>
              <a:buClr>
                <a:srgbClr val="000000"/>
              </a:buClr>
              <a:buSzPct val="100000"/>
            </a:pPr>
            <a:r>
              <a:rPr lang="nb-NO" sz="2800" dirty="0" smtClean="0">
                <a:solidFill>
                  <a:srgbClr val="000000"/>
                </a:solidFill>
                <a:ea typeface="Calibri"/>
                <a:cs typeface="Calibri"/>
                <a:sym typeface="Calibri"/>
              </a:rPr>
              <a:t>Individ-nivå (i egen behandling eller rehabilitering)</a:t>
            </a:r>
          </a:p>
          <a:p>
            <a:pPr>
              <a:spcBef>
                <a:spcPts val="480"/>
              </a:spcBef>
              <a:buClr>
                <a:srgbClr val="000000"/>
              </a:buClr>
              <a:buSzPct val="100000"/>
            </a:pPr>
            <a:r>
              <a:rPr lang="nb-NO" sz="2800" dirty="0" smtClean="0">
                <a:solidFill>
                  <a:srgbClr val="000000"/>
                </a:solidFill>
                <a:ea typeface="Calibri"/>
                <a:cs typeface="Calibri"/>
                <a:sym typeface="Calibri"/>
              </a:rPr>
              <a:t>Systemnivå (for eksempel brukerutvalg på sykehus)</a:t>
            </a:r>
          </a:p>
          <a:p>
            <a:pPr>
              <a:spcBef>
                <a:spcPts val="480"/>
              </a:spcBef>
              <a:buClr>
                <a:srgbClr val="000000"/>
              </a:buClr>
              <a:buSzPct val="100000"/>
            </a:pPr>
            <a:r>
              <a:rPr lang="nb-NO" sz="2800" dirty="0" smtClean="0">
                <a:solidFill>
                  <a:srgbClr val="000000"/>
                </a:solidFill>
                <a:ea typeface="Calibri"/>
                <a:cs typeface="Calibri"/>
                <a:sym typeface="Calibri"/>
              </a:rPr>
              <a:t>Forskning</a:t>
            </a:r>
          </a:p>
          <a:p>
            <a:pPr lvl="1">
              <a:spcBef>
                <a:spcPts val="480"/>
              </a:spcBef>
              <a:buClr>
                <a:srgbClr val="000000"/>
              </a:buClr>
              <a:buSzPct val="100000"/>
            </a:pPr>
            <a:r>
              <a:rPr lang="nb-NO" sz="2400" dirty="0" smtClean="0">
                <a:solidFill>
                  <a:srgbClr val="000000"/>
                </a:solidFill>
                <a:ea typeface="Calibri"/>
                <a:cs typeface="Calibri"/>
                <a:sym typeface="Calibri"/>
              </a:rPr>
              <a:t>Formell representasjon i styringsgrupper, komiteer og strategiske utvalg </a:t>
            </a:r>
          </a:p>
          <a:p>
            <a:pPr lvl="1">
              <a:spcBef>
                <a:spcPts val="480"/>
              </a:spcBef>
              <a:buClr>
                <a:srgbClr val="000000"/>
              </a:buClr>
              <a:buSzPct val="100000"/>
            </a:pPr>
            <a:r>
              <a:rPr lang="nb-NO" sz="2400" dirty="0" smtClean="0">
                <a:solidFill>
                  <a:srgbClr val="000000"/>
                </a:solidFill>
                <a:ea typeface="Calibri"/>
                <a:cs typeface="Calibri"/>
                <a:sym typeface="Calibri"/>
              </a:rPr>
              <a:t>Organisert samarbeid mellom f.eks. forskere og brukerorganisasjoner</a:t>
            </a:r>
          </a:p>
          <a:p>
            <a:pPr lvl="1">
              <a:spcBef>
                <a:spcPts val="480"/>
              </a:spcBef>
              <a:buClr>
                <a:srgbClr val="000000"/>
              </a:buClr>
              <a:buSzPct val="100000"/>
            </a:pPr>
            <a:r>
              <a:rPr lang="nb-NO" sz="2400" dirty="0" smtClean="0">
                <a:solidFill>
                  <a:srgbClr val="000000"/>
                </a:solidFill>
                <a:ea typeface="Calibri"/>
                <a:cs typeface="Calibri"/>
                <a:sym typeface="Calibri"/>
              </a:rPr>
              <a:t>Direkte involvering ved at brukerrepresentanter deltar i prosjektgrupper og gir innspill til utforming, gjennomføring og evaluering av et forskningsprosjekt</a:t>
            </a:r>
            <a:endParaRPr lang="nb-NO" sz="3200" dirty="0" smtClean="0">
              <a:solidFill>
                <a:srgbClr val="000000"/>
              </a:solidFill>
              <a:ea typeface="Calibri"/>
              <a:cs typeface="Calibri"/>
              <a:sym typeface="Calibri"/>
            </a:endParaRPr>
          </a:p>
          <a:p>
            <a:pPr marL="0" lvl="0" indent="0">
              <a:spcBef>
                <a:spcPts val="480"/>
              </a:spcBef>
              <a:buClr>
                <a:srgbClr val="888888"/>
              </a:buClr>
              <a:buSzPct val="25000"/>
              <a:buNone/>
            </a:pPr>
            <a:endParaRPr lang="nb-NO" sz="4400" dirty="0" smtClean="0">
              <a:solidFill>
                <a:srgbClr val="000000"/>
              </a:solidFill>
              <a:ea typeface="Calibri"/>
              <a:cs typeface="Calibri"/>
              <a:sym typeface="Calibri"/>
            </a:endParaRPr>
          </a:p>
          <a:p>
            <a:pPr marL="0" lvl="0" indent="0">
              <a:spcBef>
                <a:spcPts val="480"/>
              </a:spcBef>
              <a:buClr>
                <a:srgbClr val="888888"/>
              </a:buClr>
              <a:buSzPct val="25000"/>
              <a:buNone/>
            </a:pPr>
            <a:endParaRPr lang="nb-NO" sz="4400" dirty="0" smtClean="0">
              <a:solidFill>
                <a:srgbClr val="000000"/>
              </a:solidFill>
              <a:ea typeface="Calibri"/>
              <a:cs typeface="Calibri"/>
              <a:sym typeface="Calibri"/>
            </a:endParaRPr>
          </a:p>
          <a:p>
            <a:endParaRPr lang="nb-NO" sz="3600"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460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5530626"/>
          </a:xfrm>
        </p:spPr>
        <p:txBody>
          <a:bodyPr>
            <a:normAutofit fontScale="90000"/>
          </a:bodyPr>
          <a:lstStyle/>
          <a:p>
            <a:pPr algn="l"/>
            <a:r>
              <a:rPr lang="nb-NO" sz="3200" dirty="0" smtClean="0"/>
              <a:t>		</a:t>
            </a:r>
            <a:r>
              <a:rPr lang="nb-NO" sz="4900" dirty="0" smtClean="0"/>
              <a:t/>
            </a:r>
            <a:br>
              <a:rPr lang="nb-NO" sz="4900" dirty="0" smtClean="0"/>
            </a:br>
            <a:r>
              <a:rPr lang="nb-NO" sz="4900" dirty="0"/>
              <a:t>	</a:t>
            </a:r>
            <a:r>
              <a:rPr lang="nb-NO" sz="4900" dirty="0" smtClean="0"/>
              <a:t>Definisjon av rolle </a:t>
            </a:r>
            <a:r>
              <a:rPr lang="nb-NO" sz="3200" b="1" dirty="0" smtClean="0"/>
              <a:t/>
            </a:r>
            <a:br>
              <a:rPr lang="nb-NO" sz="3200" b="1" dirty="0" smtClean="0"/>
            </a:br>
            <a:r>
              <a:rPr lang="nb-NO" sz="3200" b="1" dirty="0" smtClean="0"/>
              <a:t> </a:t>
            </a:r>
            <a:r>
              <a:rPr lang="nb-NO" sz="3200" dirty="0" smtClean="0"/>
              <a:t/>
            </a:r>
            <a:br>
              <a:rPr lang="nb-NO" sz="3200" dirty="0" smtClean="0"/>
            </a:br>
            <a:r>
              <a:rPr lang="nb-NO" sz="3600" dirty="0" smtClean="0">
                <a:latin typeface="+mn-lt"/>
              </a:rPr>
              <a:t>Innen sosiologi og sosialantropologi kan en rolle defineres som summen av de normer og forventninger som knytter seg til en bestemt oppgave, stilling eller gruppe i samfunnet</a:t>
            </a:r>
            <a:br>
              <a:rPr lang="nb-NO" sz="3600" dirty="0" smtClean="0">
                <a:latin typeface="+mn-lt"/>
              </a:rPr>
            </a:br>
            <a:r>
              <a:rPr lang="nb-NO" sz="3600" dirty="0" smtClean="0">
                <a:latin typeface="+mn-lt"/>
              </a:rPr>
              <a:t> (store norske leksikon)</a:t>
            </a:r>
            <a:br>
              <a:rPr lang="nb-NO" sz="3600" dirty="0" smtClean="0">
                <a:latin typeface="+mn-lt"/>
              </a:rPr>
            </a:br>
            <a:r>
              <a:rPr lang="nb-NO" sz="3600" dirty="0" smtClean="0">
                <a:latin typeface="+mn-lt"/>
              </a:rPr>
              <a:t/>
            </a:r>
            <a:br>
              <a:rPr lang="nb-NO" sz="3600" dirty="0" smtClean="0">
                <a:latin typeface="+mn-lt"/>
              </a:rPr>
            </a:br>
            <a:r>
              <a:rPr lang="nb-NO" sz="3600" dirty="0" smtClean="0">
                <a:latin typeface="+mn-lt"/>
              </a:rPr>
              <a:t>En rolle defineres som summen av de forventninger som stilles til en person i en viss posisjon</a:t>
            </a:r>
            <a:r>
              <a:rPr lang="nb-NO" sz="3600" dirty="0" smtClean="0"/>
              <a:t/>
            </a:r>
            <a:br>
              <a:rPr lang="nb-NO" sz="3600" dirty="0" smtClean="0"/>
            </a:br>
            <a:endParaRPr lang="nb-NO" sz="3600" dirty="0"/>
          </a:p>
        </p:txBody>
      </p:sp>
      <p:pic>
        <p:nvPicPr>
          <p:cNvPr id="3" name="Picture 2"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877272"/>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R:\NKRR\Logoer\NKRR_cmyk tekst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1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332656"/>
            <a:ext cx="8229600" cy="1143000"/>
          </a:xfrm>
        </p:spPr>
        <p:txBody>
          <a:bodyPr>
            <a:normAutofit/>
          </a:bodyPr>
          <a:lstStyle/>
          <a:p>
            <a:r>
              <a:rPr lang="nb-NO" dirty="0" smtClean="0"/>
              <a:t>Nivåer i rollen</a:t>
            </a:r>
            <a:endParaRPr lang="nb-NO" dirty="0"/>
          </a:p>
        </p:txBody>
      </p:sp>
      <p:pic>
        <p:nvPicPr>
          <p:cNvPr id="205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239085" y="1600200"/>
            <a:ext cx="247483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ssholder for innhold 3"/>
          <p:cNvSpPr>
            <a:spLocks noGrp="1"/>
          </p:cNvSpPr>
          <p:nvPr>
            <p:ph sz="half" idx="2"/>
          </p:nvPr>
        </p:nvSpPr>
        <p:spPr>
          <a:xfrm>
            <a:off x="4644008" y="1556792"/>
            <a:ext cx="4038600" cy="4525963"/>
          </a:xfrm>
        </p:spPr>
        <p:txBody>
          <a:bodyPr>
            <a:normAutofit fontScale="92500" lnSpcReduction="10000"/>
          </a:bodyPr>
          <a:lstStyle/>
          <a:p>
            <a:pPr marL="0" indent="0">
              <a:buNone/>
            </a:pPr>
            <a:endParaRPr lang="nb-NO" dirty="0" smtClean="0"/>
          </a:p>
          <a:p>
            <a:pPr marL="0" indent="0">
              <a:buNone/>
            </a:pPr>
            <a:endParaRPr lang="nb-NO" dirty="0" smtClean="0"/>
          </a:p>
          <a:p>
            <a:pPr marL="0" indent="0">
              <a:buNone/>
            </a:pPr>
            <a:r>
              <a:rPr lang="nb-NO" u="sng" dirty="0" smtClean="0"/>
              <a:t>Bruker </a:t>
            </a:r>
            <a:r>
              <a:rPr lang="nb-NO" u="sng" dirty="0"/>
              <a:t>i </a:t>
            </a:r>
            <a:r>
              <a:rPr lang="nb-NO" u="sng" dirty="0" smtClean="0"/>
              <a:t>kontroll</a:t>
            </a:r>
          </a:p>
          <a:p>
            <a:pPr marL="0" indent="0">
              <a:buNone/>
            </a:pPr>
            <a:endParaRPr lang="nb-NO" dirty="0"/>
          </a:p>
          <a:p>
            <a:pPr marL="0" indent="0">
              <a:buNone/>
            </a:pPr>
            <a:r>
              <a:rPr lang="nb-NO" u="sng" dirty="0" smtClean="0"/>
              <a:t>Samarbeidspartner</a:t>
            </a:r>
            <a:endParaRPr lang="nb-NO" dirty="0"/>
          </a:p>
          <a:p>
            <a:pPr marL="0" indent="0">
              <a:buNone/>
            </a:pPr>
            <a:endParaRPr lang="nb-NO" u="sng" dirty="0" smtClean="0"/>
          </a:p>
          <a:p>
            <a:pPr marL="0" indent="0">
              <a:buNone/>
            </a:pPr>
            <a:r>
              <a:rPr lang="nb-NO" u="sng" dirty="0" smtClean="0"/>
              <a:t>Konsulent/rådgiver</a:t>
            </a:r>
            <a:endParaRPr lang="nb-NO" dirty="0"/>
          </a:p>
          <a:p>
            <a:pPr marL="0" indent="0">
              <a:buNone/>
            </a:pPr>
            <a:endParaRPr lang="nb-NO" u="sng" dirty="0" smtClean="0"/>
          </a:p>
          <a:p>
            <a:pPr marL="0" indent="0">
              <a:buNone/>
            </a:pPr>
            <a:r>
              <a:rPr lang="nb-NO" u="sng" dirty="0" smtClean="0"/>
              <a:t>Informant</a:t>
            </a:r>
            <a:endParaRPr lang="nb-NO" dirty="0"/>
          </a:p>
          <a:p>
            <a:pPr marL="0" indent="0">
              <a:buNone/>
            </a:pPr>
            <a:r>
              <a:rPr lang="nb-NO" b="1" dirty="0"/>
              <a:t> </a:t>
            </a:r>
            <a:endParaRPr lang="nb-NO" dirty="0"/>
          </a:p>
          <a:p>
            <a:endParaRPr lang="nb-NO" dirty="0"/>
          </a:p>
        </p:txBody>
      </p:sp>
      <p:pic>
        <p:nvPicPr>
          <p:cNvPr id="7" name="Picture 2" descr="R:\NKRR\Logoer\NKRR_cmyk tekst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877272"/>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242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Brukermedvirkning i forskning </a:t>
            </a:r>
            <a:br>
              <a:rPr lang="nb-NO" dirty="0" smtClean="0"/>
            </a:br>
            <a:r>
              <a:rPr lang="nb-NO" dirty="0" smtClean="0"/>
              <a:t> en prosess</a:t>
            </a:r>
            <a:endParaRPr lang="nb-NO" dirty="0"/>
          </a:p>
        </p:txBody>
      </p:sp>
      <p:sp>
        <p:nvSpPr>
          <p:cNvPr id="3" name="Plassholder for innhold 2"/>
          <p:cNvSpPr>
            <a:spLocks noGrp="1"/>
          </p:cNvSpPr>
          <p:nvPr>
            <p:ph idx="1"/>
          </p:nvPr>
        </p:nvSpPr>
        <p:spPr/>
        <p:txBody>
          <a:bodyPr>
            <a:normAutofit/>
          </a:bodyPr>
          <a:lstStyle/>
          <a:p>
            <a:r>
              <a:rPr lang="nb-NO" dirty="0" smtClean="0"/>
              <a:t>Brukermedvirkning er en prosess. Bruker-medvirkning tar nemlig tid, og det krever ekstra innsats på en rekke områder. Forsker må utvikle dokumentasjon som kan leses av lekfolk, bruke tid på å snakke med brukerne, kompensere brukernes tidsbruk og reiseutgifter                </a:t>
            </a:r>
            <a:br>
              <a:rPr lang="nb-NO" dirty="0" smtClean="0"/>
            </a:br>
            <a:r>
              <a:rPr lang="nb-NO" dirty="0" smtClean="0"/>
              <a:t>					(Maarten </a:t>
            </a:r>
            <a:r>
              <a:rPr lang="nb-NO" dirty="0"/>
              <a:t>de </a:t>
            </a:r>
            <a:r>
              <a:rPr lang="nb-NO" dirty="0" err="1" smtClean="0"/>
              <a:t>Wiit</a:t>
            </a:r>
            <a:r>
              <a:rPr lang="nb-NO" dirty="0" smtClean="0"/>
              <a:t>)</a:t>
            </a:r>
          </a:p>
          <a:p>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57200"/>
            <a:ext cx="8229600" cy="1143000"/>
          </a:xfrm>
        </p:spPr>
        <p:txBody>
          <a:bodyPr>
            <a:normAutofit fontScale="90000"/>
          </a:bodyPr>
          <a:lstStyle/>
          <a:p>
            <a:r>
              <a:rPr lang="nb-NO" dirty="0" smtClean="0"/>
              <a:t>Brukermedvirkning i forskning </a:t>
            </a:r>
            <a:br>
              <a:rPr lang="nb-NO" dirty="0" smtClean="0"/>
            </a:br>
            <a:r>
              <a:rPr lang="nb-NO" dirty="0" smtClean="0"/>
              <a:t>en prosess</a:t>
            </a:r>
            <a:endParaRPr lang="nb-NO" dirty="0"/>
          </a:p>
        </p:txBody>
      </p:sp>
      <p:sp>
        <p:nvSpPr>
          <p:cNvPr id="3" name="Plassholder for innhold 2"/>
          <p:cNvSpPr>
            <a:spLocks noGrp="1"/>
          </p:cNvSpPr>
          <p:nvPr>
            <p:ph idx="1"/>
          </p:nvPr>
        </p:nvSpPr>
        <p:spPr>
          <a:xfrm>
            <a:off x="467544" y="1916832"/>
            <a:ext cx="8229600" cy="4525963"/>
          </a:xfrm>
        </p:spPr>
        <p:txBody>
          <a:bodyPr>
            <a:normAutofit/>
          </a:bodyPr>
          <a:lstStyle/>
          <a:p>
            <a:r>
              <a:rPr lang="nb-NO" dirty="0" smtClean="0"/>
              <a:t>Prosjektet tar kanskje rett og slett lenger tid. Det er viktig å være klar over dette, for å unngå at brukermedvirkningen bare blir tomme fraser</a:t>
            </a:r>
            <a:br>
              <a:rPr lang="nb-NO" dirty="0" smtClean="0"/>
            </a:br>
            <a:r>
              <a:rPr lang="nb-NO" dirty="0" smtClean="0"/>
              <a:t/>
            </a:r>
            <a:br>
              <a:rPr lang="nb-NO" dirty="0" smtClean="0"/>
            </a:br>
            <a:r>
              <a:rPr lang="nb-NO" dirty="0" smtClean="0"/>
              <a:t>					(</a:t>
            </a:r>
            <a:r>
              <a:rPr lang="nb-NO" dirty="0"/>
              <a:t>Maarten de </a:t>
            </a:r>
            <a:r>
              <a:rPr lang="nb-NO" dirty="0" err="1" smtClean="0"/>
              <a:t>Wiit</a:t>
            </a:r>
            <a:r>
              <a:rPr lang="nb-NO" dirty="0" smtClean="0"/>
              <a:t>)</a:t>
            </a:r>
          </a:p>
          <a:p>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600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Brukermedvirkning i forskning </a:t>
            </a:r>
            <a:br>
              <a:rPr lang="nb-NO" dirty="0" smtClean="0"/>
            </a:br>
            <a:r>
              <a:rPr lang="nb-NO" dirty="0" smtClean="0"/>
              <a:t>en prosess</a:t>
            </a:r>
            <a:endParaRPr lang="nb-NO" dirty="0"/>
          </a:p>
        </p:txBody>
      </p:sp>
      <p:sp>
        <p:nvSpPr>
          <p:cNvPr id="3" name="Plassholder for innhold 2"/>
          <p:cNvSpPr>
            <a:spLocks noGrp="1"/>
          </p:cNvSpPr>
          <p:nvPr>
            <p:ph idx="1"/>
          </p:nvPr>
        </p:nvSpPr>
        <p:spPr/>
        <p:txBody>
          <a:bodyPr>
            <a:normAutofit/>
          </a:bodyPr>
          <a:lstStyle/>
          <a:p>
            <a:pPr marL="0" indent="0">
              <a:buNone/>
            </a:pPr>
            <a:r>
              <a:rPr lang="nb-NO" dirty="0" smtClean="0"/>
              <a:t> </a:t>
            </a:r>
          </a:p>
          <a:p>
            <a:r>
              <a:rPr lang="nb-NO" dirty="0" smtClean="0"/>
              <a:t>Blir brukermedvirkningen gjennomført på en riktig måte, får forskerne bedre resultater som mer enn oppveier den ekstra innsatsen, sier professor i brukermedvirkning i forskning </a:t>
            </a:r>
            <a:br>
              <a:rPr lang="nb-NO" dirty="0" smtClean="0"/>
            </a:br>
            <a:r>
              <a:rPr lang="nb-NO" dirty="0" smtClean="0"/>
              <a:t/>
            </a:r>
            <a:br>
              <a:rPr lang="nb-NO" dirty="0" smtClean="0"/>
            </a:br>
            <a:r>
              <a:rPr lang="nb-NO" dirty="0" smtClean="0"/>
              <a:t>					(Maarten de </a:t>
            </a:r>
            <a:r>
              <a:rPr lang="nb-NO" dirty="0" err="1" smtClean="0"/>
              <a:t>Wiit</a:t>
            </a:r>
            <a:r>
              <a:rPr lang="nb-NO" dirty="0"/>
              <a:t>)</a:t>
            </a:r>
            <a:endParaRPr lang="nb-NO" dirty="0" smtClean="0"/>
          </a:p>
          <a:p>
            <a:pPr marL="0" indent="0">
              <a:buNone/>
            </a:pPr>
            <a:r>
              <a:rPr lang="nb-NO" dirty="0" smtClean="0"/>
              <a:t> </a:t>
            </a:r>
          </a:p>
          <a:p>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371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980728"/>
            <a:ext cx="8229600" cy="4104456"/>
          </a:xfrm>
        </p:spPr>
        <p:txBody>
          <a:bodyPr>
            <a:normAutofit/>
          </a:bodyPr>
          <a:lstStyle/>
          <a:p>
            <a:r>
              <a:rPr lang="nb-NO" dirty="0" smtClean="0"/>
              <a:t>Hvorfor brukermedvirkning i forskning?</a:t>
            </a:r>
            <a:br>
              <a:rPr lang="nb-NO" dirty="0" smtClean="0"/>
            </a:b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Gjør brukermedvirkning en forskjell?</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lysbildenummer 2"/>
          <p:cNvSpPr>
            <a:spLocks noGrp="1"/>
          </p:cNvSpPr>
          <p:nvPr>
            <p:ph type="sldNum" sz="quarter" idx="12"/>
          </p:nvPr>
        </p:nvSpPr>
        <p:spPr/>
        <p:txBody>
          <a:bodyPr/>
          <a:lstStyle/>
          <a:p>
            <a:fld id="{F8DE68CA-CE29-48B2-A76D-5FAA5388020D}" type="slidenum">
              <a:rPr lang="da-DK" smtClean="0"/>
              <a:pPr/>
              <a:t>17</a:t>
            </a:fld>
            <a:endParaRPr lang="da-DK"/>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2037" y="1475947"/>
            <a:ext cx="6996969" cy="4345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43907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Gjør brukermedvirkning en forskjell?</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p:cNvSpPr>
          <p:nvPr/>
        </p:nvSpPr>
        <p:spPr bwMode="auto">
          <a:xfrm>
            <a:off x="703300" y="1916832"/>
            <a:ext cx="7694617"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r>
              <a:rPr lang="nb-NO" sz="3200" dirty="0" smtClean="0"/>
              <a:t>Kunnskapsoppsummering – Nilsen et al 2006:</a:t>
            </a:r>
          </a:p>
          <a:p>
            <a:pPr marL="793750" lvl="2" indent="-342900"/>
            <a:r>
              <a:rPr lang="nb-NO" sz="3200" dirty="0" smtClean="0"/>
              <a:t>Brukermedvirkning i utvikling av informasjonsmateriale gjør informasjonen mer relevant, lettlest og forståelig</a:t>
            </a:r>
          </a:p>
          <a:p>
            <a:pPr marL="450850" lvl="2" indent="0">
              <a:buNone/>
            </a:pPr>
            <a:r>
              <a:rPr lang="nb-NO" sz="3200" dirty="0" smtClean="0"/>
              <a:t/>
            </a:r>
            <a:br>
              <a:rPr lang="nb-NO" sz="3200" dirty="0" smtClean="0"/>
            </a:br>
            <a:r>
              <a:rPr lang="nb-NO" sz="2800" dirty="0"/>
              <a:t/>
            </a:r>
            <a:br>
              <a:rPr lang="nb-NO" sz="2800" dirty="0"/>
            </a:br>
            <a:r>
              <a:rPr lang="nb-NO" sz="2800" dirty="0"/>
              <a:t/>
            </a:r>
            <a:br>
              <a:rPr lang="nb-NO" sz="2800" dirty="0"/>
            </a:br>
            <a:endParaRPr lang="en-US" altLang="nb-NO" sz="2800" dirty="0" smtClean="0"/>
          </a:p>
          <a:p>
            <a:pPr marL="0" indent="0">
              <a:buNone/>
            </a:pPr>
            <a:endParaRPr lang="en-US" altLang="nb-NO" sz="2800" dirty="0" smtClean="0"/>
          </a:p>
        </p:txBody>
      </p:sp>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lysbildenummer 2"/>
          <p:cNvSpPr>
            <a:spLocks noGrp="1"/>
          </p:cNvSpPr>
          <p:nvPr>
            <p:ph type="sldNum" sz="quarter" idx="12"/>
          </p:nvPr>
        </p:nvSpPr>
        <p:spPr/>
        <p:txBody>
          <a:bodyPr/>
          <a:lstStyle/>
          <a:p>
            <a:fld id="{F8DE68CA-CE29-48B2-A76D-5FAA5388020D}" type="slidenum">
              <a:rPr lang="da-DK" smtClean="0"/>
              <a:pPr/>
              <a:t>18</a:t>
            </a:fld>
            <a:endParaRPr lang="da-DK"/>
          </a:p>
        </p:txBody>
      </p:sp>
    </p:spTree>
    <p:extLst>
      <p:ext uri="{BB962C8B-B14F-4D97-AF65-F5344CB8AC3E}">
        <p14:creationId xmlns:p14="http://schemas.microsoft.com/office/powerpoint/2010/main" val="1219923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Gjør brukermedvirkning en forskjell?</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p:cNvSpPr>
          <p:nvPr/>
        </p:nvSpPr>
        <p:spPr bwMode="auto">
          <a:xfrm>
            <a:off x="953179" y="1700808"/>
            <a:ext cx="7694617"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nb-NO" sz="2800" dirty="0" smtClean="0"/>
          </a:p>
          <a:p>
            <a:pPr marL="342900" indent="-342900"/>
            <a:r>
              <a:rPr lang="nb-NO" sz="3200" dirty="0" smtClean="0"/>
              <a:t>Enighet om at samarbeid </a:t>
            </a:r>
            <a:r>
              <a:rPr lang="nb-NO" sz="3200" dirty="0"/>
              <a:t>mellom brukere og forskere øker relevansen og nytteverdien av </a:t>
            </a:r>
            <a:r>
              <a:rPr lang="nb-NO" sz="3200" dirty="0" smtClean="0"/>
              <a:t>forskningen</a:t>
            </a:r>
          </a:p>
          <a:p>
            <a:pPr marL="450850" lvl="2" indent="0">
              <a:buNone/>
            </a:pPr>
            <a:r>
              <a:rPr lang="nb-NO" sz="2800" dirty="0" smtClean="0"/>
              <a:t/>
            </a:r>
            <a:br>
              <a:rPr lang="nb-NO" sz="2800" dirty="0" smtClean="0"/>
            </a:br>
            <a:r>
              <a:rPr lang="nb-NO" sz="2800" dirty="0"/>
              <a:t/>
            </a:r>
            <a:br>
              <a:rPr lang="nb-NO" sz="2800" dirty="0"/>
            </a:br>
            <a:r>
              <a:rPr lang="nb-NO" sz="2800" dirty="0"/>
              <a:t/>
            </a:r>
            <a:br>
              <a:rPr lang="nb-NO" sz="2800" dirty="0"/>
            </a:br>
            <a:endParaRPr lang="en-US" altLang="nb-NO" sz="2800" dirty="0" smtClean="0"/>
          </a:p>
          <a:p>
            <a:pPr marL="0" indent="0">
              <a:buNone/>
            </a:pPr>
            <a:endParaRPr lang="en-US" altLang="nb-NO" sz="2800" dirty="0" smtClean="0"/>
          </a:p>
        </p:txBody>
      </p:sp>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lysbildenummer 2"/>
          <p:cNvSpPr>
            <a:spLocks noGrp="1"/>
          </p:cNvSpPr>
          <p:nvPr>
            <p:ph type="sldNum" sz="quarter" idx="12"/>
          </p:nvPr>
        </p:nvSpPr>
        <p:spPr/>
        <p:txBody>
          <a:bodyPr/>
          <a:lstStyle/>
          <a:p>
            <a:fld id="{F8DE68CA-CE29-48B2-A76D-5FAA5388020D}" type="slidenum">
              <a:rPr lang="da-DK" smtClean="0"/>
              <a:pPr/>
              <a:t>19</a:t>
            </a:fld>
            <a:endParaRPr lang="da-DK"/>
          </a:p>
        </p:txBody>
      </p:sp>
    </p:spTree>
    <p:extLst>
      <p:ext uri="{BB962C8B-B14F-4D97-AF65-F5344CB8AC3E}">
        <p14:creationId xmlns:p14="http://schemas.microsoft.com/office/powerpoint/2010/main" val="3369543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Om kurset</a:t>
            </a:r>
            <a:endParaRPr lang="nb-NO" dirty="0"/>
          </a:p>
        </p:txBody>
      </p:sp>
      <p:sp>
        <p:nvSpPr>
          <p:cNvPr id="3" name="Plassholder for innhold 2"/>
          <p:cNvSpPr>
            <a:spLocks noGrp="1"/>
          </p:cNvSpPr>
          <p:nvPr>
            <p:ph idx="1"/>
          </p:nvPr>
        </p:nvSpPr>
        <p:spPr/>
        <p:txBody>
          <a:bodyPr>
            <a:normAutofit/>
          </a:bodyPr>
          <a:lstStyle/>
          <a:p>
            <a:r>
              <a:rPr lang="nb-NO" sz="1800" dirty="0" smtClean="0"/>
              <a:t>Dette kurset er utviklet gjennom et samarbeid mellom Norsk Revmatikerforbund (NRF) </a:t>
            </a:r>
            <a:r>
              <a:rPr lang="nb-NO" sz="1800" dirty="0" smtClean="0">
                <a:hlinkClick r:id="rId3"/>
              </a:rPr>
              <a:t>www.revmatiker.no</a:t>
            </a:r>
            <a:r>
              <a:rPr lang="nb-NO" sz="1800" dirty="0" smtClean="0"/>
              <a:t> og Nasjonal kompetansetjeneste for revmatologisk rehabilitering (NKRR) </a:t>
            </a:r>
            <a:r>
              <a:rPr lang="nb-NO" sz="1800" dirty="0" smtClean="0">
                <a:hlinkClick r:id="rId4"/>
              </a:rPr>
              <a:t>www.nkrr.no</a:t>
            </a:r>
            <a:r>
              <a:rPr lang="nb-NO" sz="1800" dirty="0" smtClean="0"/>
              <a:t>, og med støtte fra Studieforbundet Funkis</a:t>
            </a:r>
            <a:endParaRPr lang="nb-NO" sz="1800" dirty="0" smtClean="0"/>
          </a:p>
          <a:p>
            <a:r>
              <a:rPr lang="nb-NO" sz="1800" dirty="0" smtClean="0"/>
              <a:t>Prosjektgruppen har bestått av</a:t>
            </a:r>
          </a:p>
          <a:p>
            <a:pPr lvl="1"/>
            <a:r>
              <a:rPr lang="nb-NO" sz="1800" dirty="0" smtClean="0"/>
              <a:t>Merete Nielsen (prosjektleder og </a:t>
            </a:r>
            <a:r>
              <a:rPr lang="nb-NO" sz="1800" dirty="0" err="1" smtClean="0"/>
              <a:t>brukerrep</a:t>
            </a:r>
            <a:r>
              <a:rPr lang="nb-NO" sz="1800" dirty="0" smtClean="0"/>
              <a:t> NRF)</a:t>
            </a:r>
          </a:p>
          <a:p>
            <a:pPr lvl="1"/>
            <a:r>
              <a:rPr lang="nb-NO" sz="1800" dirty="0" smtClean="0"/>
              <a:t>Jon </a:t>
            </a:r>
            <a:r>
              <a:rPr lang="nb-NO" sz="1800" dirty="0"/>
              <a:t>H</a:t>
            </a:r>
            <a:r>
              <a:rPr lang="nb-NO" sz="1800" dirty="0" smtClean="0"/>
              <a:t>agfors (brukerrepresentant NRF)</a:t>
            </a:r>
          </a:p>
          <a:p>
            <a:pPr lvl="1"/>
            <a:r>
              <a:rPr lang="nb-NO" sz="1800" dirty="0" smtClean="0"/>
              <a:t>Ellen Sann (erfaringskonsulent NKRR)</a:t>
            </a:r>
          </a:p>
          <a:p>
            <a:pPr lvl="1"/>
            <a:r>
              <a:rPr lang="nb-NO" sz="1800" dirty="0" smtClean="0"/>
              <a:t>Thalita Blanck (erfaringskonsulent NKRR)</a:t>
            </a:r>
          </a:p>
          <a:p>
            <a:pPr lvl="1"/>
            <a:r>
              <a:rPr lang="nb-NO" sz="1800" dirty="0" smtClean="0"/>
              <a:t>Ingvild Kjeken (forskerrepresentant NKRR)</a:t>
            </a:r>
            <a:endParaRPr lang="nb-NO" sz="1800" dirty="0"/>
          </a:p>
        </p:txBody>
      </p:sp>
      <p:pic>
        <p:nvPicPr>
          <p:cNvPr id="5" name="Picture 2" descr="R:\NKRR\Logoer\NKRR_cmyk tekst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0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e 6" descr="Logo Funkis" title="Logo"/>
          <p:cNvPicPr/>
          <p:nvPr/>
        </p:nvPicPr>
        <p:blipFill>
          <a:blip r:embed="rId7"/>
          <a:srcRect t="15957" b="25532"/>
          <a:stretch>
            <a:fillRect/>
          </a:stretch>
        </p:blipFill>
        <p:spPr bwMode="auto">
          <a:xfrm>
            <a:off x="3203848" y="5974680"/>
            <a:ext cx="2381250" cy="654685"/>
          </a:xfrm>
          <a:prstGeom prst="rect">
            <a:avLst/>
          </a:prstGeom>
          <a:noFill/>
          <a:ln w="9525">
            <a:noFill/>
            <a:miter lim="800000"/>
            <a:headEnd/>
            <a:tailEnd/>
          </a:ln>
        </p:spPr>
      </p:pic>
    </p:spTree>
    <p:extLst>
      <p:ext uri="{BB962C8B-B14F-4D97-AF65-F5344CB8AC3E}">
        <p14:creationId xmlns:p14="http://schemas.microsoft.com/office/powerpoint/2010/main" val="935464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tel 3"/>
          <p:cNvSpPr>
            <a:spLocks noGrp="1"/>
          </p:cNvSpPr>
          <p:nvPr>
            <p:ph type="ctrTitle"/>
          </p:nvPr>
        </p:nvSpPr>
        <p:spPr/>
        <p:txBody>
          <a:bodyPr>
            <a:noAutofit/>
          </a:bodyPr>
          <a:lstStyle/>
          <a:p>
            <a:r>
              <a:rPr lang="nb-NO" smtClean="0"/>
              <a:t>Trinnene i forskningsprosessen og brukermedvirkning i de ulike trinnene</a:t>
            </a:r>
            <a:endParaRPr lang="nb-NO" dirty="0"/>
          </a:p>
        </p:txBody>
      </p:sp>
    </p:spTree>
    <p:extLst>
      <p:ext uri="{BB962C8B-B14F-4D97-AF65-F5344CB8AC3E}">
        <p14:creationId xmlns:p14="http://schemas.microsoft.com/office/powerpoint/2010/main" val="2739375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Disposisjon</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p:cNvSpPr>
          <p:nvPr/>
        </p:nvSpPr>
        <p:spPr bwMode="auto">
          <a:xfrm>
            <a:off x="981839" y="1412776"/>
            <a:ext cx="727392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r>
              <a:rPr lang="nb-NO" sz="2800" dirty="0"/>
              <a:t>Prosessen i et forskningsprosjekt </a:t>
            </a:r>
            <a:endParaRPr lang="nb-NO" sz="2800" dirty="0" smtClean="0"/>
          </a:p>
          <a:p>
            <a:pPr marL="793750" lvl="2" indent="-342900"/>
            <a:r>
              <a:rPr lang="nb-NO" sz="2400" dirty="0" smtClean="0"/>
              <a:t>Ulike forskningsspørsmål krever </a:t>
            </a:r>
            <a:br>
              <a:rPr lang="nb-NO" sz="2400" dirty="0" smtClean="0"/>
            </a:br>
            <a:r>
              <a:rPr lang="nb-NO" sz="2400" dirty="0" smtClean="0"/>
              <a:t>forskjellige metoder</a:t>
            </a:r>
            <a:endParaRPr lang="nb-NO" sz="2800" dirty="0" smtClean="0"/>
          </a:p>
          <a:p>
            <a:pPr marL="342900" indent="-342900"/>
            <a:r>
              <a:rPr lang="nb-NO" sz="2800" dirty="0" smtClean="0"/>
              <a:t>Brukermedvirkning i ulike stadier i </a:t>
            </a:r>
            <a:br>
              <a:rPr lang="nb-NO" sz="2800" dirty="0" smtClean="0"/>
            </a:br>
            <a:r>
              <a:rPr lang="nb-NO" sz="2800" dirty="0" smtClean="0"/>
              <a:t>forskningsprosessen</a:t>
            </a:r>
          </a:p>
          <a:p>
            <a:pPr marL="793750" lvl="2" indent="-342900"/>
            <a:r>
              <a:rPr lang="nb-NO" sz="2400" dirty="0" smtClean="0"/>
              <a:t>Kan brukere medvirke i analyser og </a:t>
            </a:r>
            <a:br>
              <a:rPr lang="nb-NO" sz="2400" dirty="0" smtClean="0"/>
            </a:br>
            <a:r>
              <a:rPr lang="nb-NO" sz="2400" dirty="0" smtClean="0"/>
              <a:t>rapportering av forskningsdata?</a:t>
            </a:r>
          </a:p>
          <a:p>
            <a:pPr marL="342900" indent="-342900"/>
            <a:r>
              <a:rPr lang="nb-NO" sz="2800" dirty="0" smtClean="0"/>
              <a:t>Et eksempel fra virkeligheten</a:t>
            </a:r>
          </a:p>
          <a:p>
            <a:pPr marL="342900" indent="-342900"/>
            <a:r>
              <a:rPr lang="nb-NO" sz="2800" dirty="0" smtClean="0"/>
              <a:t>Forskeres </a:t>
            </a:r>
            <a:r>
              <a:rPr lang="nb-NO" sz="2800" dirty="0"/>
              <a:t>forventning til brukermedvirkning</a:t>
            </a:r>
            <a:br>
              <a:rPr lang="nb-NO" sz="2800" dirty="0"/>
            </a:br>
            <a:r>
              <a:rPr lang="nb-NO" sz="2800" dirty="0"/>
              <a:t/>
            </a:r>
            <a:br>
              <a:rPr lang="nb-NO" sz="2800" dirty="0"/>
            </a:br>
            <a:endParaRPr lang="en-US" altLang="nb-NO" sz="2800" dirty="0" smtClean="0"/>
          </a:p>
          <a:p>
            <a:pPr marL="0" indent="0">
              <a:buNone/>
            </a:pPr>
            <a:endParaRPr lang="en-US" altLang="nb-NO" sz="2800" dirty="0" smtClean="0"/>
          </a:p>
        </p:txBody>
      </p:sp>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lysbildenummer 2"/>
          <p:cNvSpPr>
            <a:spLocks noGrp="1"/>
          </p:cNvSpPr>
          <p:nvPr>
            <p:ph type="sldNum" sz="quarter" idx="12"/>
          </p:nvPr>
        </p:nvSpPr>
        <p:spPr/>
        <p:txBody>
          <a:bodyPr/>
          <a:lstStyle/>
          <a:p>
            <a:fld id="{F8DE68CA-CE29-48B2-A76D-5FAA5388020D}" type="slidenum">
              <a:rPr lang="da-DK" smtClean="0"/>
              <a:pPr/>
              <a:t>21</a:t>
            </a:fld>
            <a:endParaRPr lang="da-DK"/>
          </a:p>
        </p:txBody>
      </p:sp>
    </p:spTree>
    <p:extLst>
      <p:ext uri="{BB962C8B-B14F-4D97-AF65-F5344CB8AC3E}">
        <p14:creationId xmlns:p14="http://schemas.microsoft.com/office/powerpoint/2010/main" val="2355143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medisinsk forskning?</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lysbildenummer 2"/>
          <p:cNvSpPr>
            <a:spLocks noGrp="1"/>
          </p:cNvSpPr>
          <p:nvPr>
            <p:ph type="sldNum" sz="quarter" idx="12"/>
          </p:nvPr>
        </p:nvSpPr>
        <p:spPr/>
        <p:txBody>
          <a:bodyPr/>
          <a:lstStyle/>
          <a:p>
            <a:fld id="{F8DE68CA-CE29-48B2-A76D-5FAA5388020D}" type="slidenum">
              <a:rPr lang="da-DK" smtClean="0"/>
              <a:pPr/>
              <a:t>22</a:t>
            </a:fld>
            <a:endParaRPr lang="da-DK"/>
          </a:p>
        </p:txBody>
      </p:sp>
    </p:spTree>
    <p:extLst>
      <p:ext uri="{BB962C8B-B14F-4D97-AF65-F5344CB8AC3E}">
        <p14:creationId xmlns:p14="http://schemas.microsoft.com/office/powerpoint/2010/main" val="2071204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medisinsk forskning?</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p:cNvSpPr>
          <p:nvPr/>
        </p:nvSpPr>
        <p:spPr>
          <a:xfrm>
            <a:off x="611188" y="1989138"/>
            <a:ext cx="6553200" cy="384492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b-NO" altLang="nb-NO" sz="2800" dirty="0" smtClean="0"/>
              <a:t>Medisinsk og helsefaglig forskning er virksomhet som utføres </a:t>
            </a:r>
            <a:r>
              <a:rPr lang="nb-NO" altLang="nb-NO" sz="2800" dirty="0"/>
              <a:t>med </a:t>
            </a:r>
            <a:r>
              <a:rPr lang="nb-NO" altLang="nb-NO" sz="2800" dirty="0" smtClean="0"/>
              <a:t>vitenskapelige </a:t>
            </a:r>
            <a:r>
              <a:rPr lang="nb-NO" altLang="nb-NO" sz="2800" dirty="0"/>
              <a:t>metoder for å frembringe ny gyldig kunnskap som er relevant for klinisk praksis og organiseringen av denne, og som kvalitetssikres og formidles gjennom fagfellevurderte publikasjoner</a:t>
            </a:r>
            <a:r>
              <a:rPr lang="nb-NO" altLang="nb-NO" sz="2800" dirty="0" smtClean="0"/>
              <a:t/>
            </a:r>
            <a:br>
              <a:rPr lang="nb-NO" altLang="nb-NO" sz="2800" dirty="0" smtClean="0"/>
            </a:br>
            <a:r>
              <a:rPr lang="nb-NO" altLang="nb-NO" dirty="0" smtClean="0"/>
              <a:t/>
            </a:r>
            <a:br>
              <a:rPr lang="nb-NO" altLang="nb-NO" dirty="0" smtClean="0"/>
            </a:br>
            <a:r>
              <a:rPr lang="nb-NO" altLang="nb-NO" dirty="0" smtClean="0"/>
              <a:t>		</a:t>
            </a:r>
            <a:r>
              <a:rPr lang="nb-NO" altLang="nb-NO" sz="2400" dirty="0" smtClean="0"/>
              <a:t>(Helse Sør- </a:t>
            </a:r>
            <a:r>
              <a:rPr lang="nb-NO" altLang="nb-NO" sz="2400" dirty="0" err="1" smtClean="0"/>
              <a:t>Øst’s</a:t>
            </a:r>
            <a:r>
              <a:rPr lang="nb-NO" altLang="nb-NO" sz="2400" dirty="0" smtClean="0"/>
              <a:t> forskningsstrategi)</a:t>
            </a:r>
          </a:p>
          <a:p>
            <a:endParaRPr lang="nb-NO" altLang="nb-NO" sz="2800" dirty="0" smtClean="0"/>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23</a:t>
            </a:fld>
            <a:endParaRPr lang="da-DK"/>
          </a:p>
        </p:txBody>
      </p:sp>
    </p:spTree>
    <p:extLst>
      <p:ext uri="{BB962C8B-B14F-4D97-AF65-F5344CB8AC3E}">
        <p14:creationId xmlns:p14="http://schemas.microsoft.com/office/powerpoint/2010/main" val="4267676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Grunnforskning</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p:cNvSpPr>
          <p:nvPr/>
        </p:nvSpPr>
        <p:spPr>
          <a:xfrm>
            <a:off x="761180" y="1556792"/>
            <a:ext cx="7345362" cy="384492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altLang="nb-NO" sz="2400" i="1" dirty="0" smtClean="0"/>
              <a:t>Grunnforskning</a:t>
            </a:r>
            <a:r>
              <a:rPr lang="nb-NO" altLang="nb-NO" sz="2400" dirty="0" smtClean="0"/>
              <a:t> er eksperimentell eller teoretisk virksomhet som primært utføres for å skaffe til veie ny kunnskap om det underliggende grunnlaget for fenomener og observerbare fakta, uten sikte på spesiell anvendelse eller bruk</a:t>
            </a:r>
          </a:p>
          <a:p>
            <a:r>
              <a:rPr lang="nb-NO" altLang="nb-NO" sz="2400" dirty="0" smtClean="0"/>
              <a:t>Kan for eksempel omfatte laboratorieforsøk på cellenivå, dyreforsøk</a:t>
            </a:r>
          </a:p>
          <a:p>
            <a:r>
              <a:rPr lang="nb-NO" altLang="nb-NO" sz="2400" dirty="0" smtClean="0"/>
              <a:t>Avstanden til klinisk anvendelse – </a:t>
            </a:r>
            <a:r>
              <a:rPr lang="nb-NO" altLang="nb-NO" sz="2400" dirty="0" err="1" smtClean="0"/>
              <a:t>dvs</a:t>
            </a:r>
            <a:r>
              <a:rPr lang="nb-NO" altLang="nb-NO" sz="2400" dirty="0" smtClean="0"/>
              <a:t> at resultatene kan brukes i behandling eller rehabilitering - er som oftest stor</a:t>
            </a:r>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24</a:t>
            </a:fld>
            <a:endParaRPr lang="da-DK"/>
          </a:p>
        </p:txBody>
      </p:sp>
    </p:spTree>
    <p:extLst>
      <p:ext uri="{BB962C8B-B14F-4D97-AF65-F5344CB8AC3E}">
        <p14:creationId xmlns:p14="http://schemas.microsoft.com/office/powerpoint/2010/main" val="3586488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Klinisk forskning</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p:cNvSpPr>
          <p:nvPr/>
        </p:nvSpPr>
        <p:spPr>
          <a:xfrm>
            <a:off x="607416" y="1628800"/>
            <a:ext cx="7821468" cy="384492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altLang="nb-NO" sz="2800" i="1" dirty="0" smtClean="0"/>
              <a:t>Anvendt </a:t>
            </a:r>
            <a:r>
              <a:rPr lang="nb-NO" altLang="nb-NO" sz="2800" dirty="0" smtClean="0"/>
              <a:t>eller</a:t>
            </a:r>
            <a:r>
              <a:rPr lang="nb-NO" altLang="nb-NO" sz="2800" i="1" dirty="0" smtClean="0"/>
              <a:t> klinisk forskning</a:t>
            </a:r>
            <a:r>
              <a:rPr lang="nb-NO" altLang="nb-NO" sz="2800" dirty="0" smtClean="0"/>
              <a:t> er primært rettet mot bestemte praktiske mål eller anvendelser</a:t>
            </a:r>
          </a:p>
          <a:p>
            <a:r>
              <a:rPr lang="nb-NO" altLang="nb-NO" sz="2800" dirty="0" smtClean="0"/>
              <a:t>Data innhentes som regel fra pasienter, klienter eller (hjelpesøkende) familier, og tar sikte på å forebygge sykdom og forbedre diagnostikk, behandling, omsorg og rehabilitering</a:t>
            </a:r>
          </a:p>
          <a:p>
            <a:r>
              <a:rPr lang="nb-NO" altLang="nb-NO" sz="2800" dirty="0" smtClean="0"/>
              <a:t>Avstanden mellom klinisk forskning og klinisk praksis er som regel liten</a:t>
            </a:r>
            <a:endParaRPr lang="nb-NO" altLang="nb-NO" dirty="0" smtClean="0"/>
          </a:p>
          <a:p>
            <a:pPr>
              <a:buFont typeface="Arial" charset="0"/>
              <a:buNone/>
            </a:pPr>
            <a:r>
              <a:rPr lang="nb-NO" altLang="nb-NO" sz="2400" dirty="0" smtClean="0"/>
              <a:t>					(Friis og </a:t>
            </a:r>
            <a:r>
              <a:rPr lang="nb-NO" altLang="nb-NO" sz="2400" dirty="0" err="1" smtClean="0"/>
              <a:t>Vaglum</a:t>
            </a:r>
            <a:r>
              <a:rPr lang="nb-NO" altLang="nb-NO" sz="2400" dirty="0" smtClean="0"/>
              <a:t> 1999)</a:t>
            </a:r>
          </a:p>
          <a:p>
            <a:pPr>
              <a:buFont typeface="Arial" charset="0"/>
              <a:buNone/>
            </a:pPr>
            <a:r>
              <a:rPr lang="nb-NO" altLang="nb-NO" sz="4800" dirty="0" smtClean="0"/>
              <a:t/>
            </a:r>
            <a:br>
              <a:rPr lang="nb-NO" altLang="nb-NO" sz="4800" dirty="0" smtClean="0"/>
            </a:br>
            <a:r>
              <a:rPr lang="nb-NO" altLang="nb-NO" sz="4800" dirty="0" smtClean="0"/>
              <a:t>			</a:t>
            </a:r>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25</a:t>
            </a:fld>
            <a:endParaRPr lang="da-DK"/>
          </a:p>
        </p:txBody>
      </p:sp>
    </p:spTree>
    <p:extLst>
      <p:ext uri="{BB962C8B-B14F-4D97-AF65-F5344CB8AC3E}">
        <p14:creationId xmlns:p14="http://schemas.microsoft.com/office/powerpoint/2010/main" val="1115513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Utviklingsarbeid</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a:xfrm>
            <a:off x="1475656" y="1484783"/>
            <a:ext cx="6769100" cy="384492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altLang="nb-NO" sz="2800" i="1" dirty="0" smtClean="0"/>
              <a:t>Utviklingsarbeid</a:t>
            </a:r>
            <a:r>
              <a:rPr lang="nb-NO" altLang="nb-NO" sz="2800" dirty="0" smtClean="0"/>
              <a:t> er systematisk virksomhet som anvender eksisterende kunnskap fra forskning og praktisk erfaring, og som er rettet mot</a:t>
            </a:r>
          </a:p>
          <a:p>
            <a:pPr lvl="2"/>
            <a:r>
              <a:rPr lang="nb-NO" altLang="nb-NO" sz="2800" dirty="0" smtClean="0"/>
              <a:t>å fremstille nye eller vesentlig forbedrede materialer, produkter eller innretninger, eller</a:t>
            </a:r>
          </a:p>
          <a:p>
            <a:pPr lvl="2"/>
            <a:r>
              <a:rPr lang="nb-NO" altLang="nb-NO" sz="2800" dirty="0" smtClean="0"/>
              <a:t>å øke helsepersonells kompetanse </a:t>
            </a:r>
          </a:p>
          <a:p>
            <a:r>
              <a:rPr lang="nb-NO" altLang="nb-NO" sz="2800" dirty="0" smtClean="0"/>
              <a:t>Hensikten er å bedre kvaliteten i prosesser, systemer eller tjenester</a:t>
            </a:r>
          </a:p>
          <a:p>
            <a:endParaRPr lang="nb-NO" altLang="nb-NO" sz="2800" dirty="0" smtClean="0"/>
          </a:p>
          <a:p>
            <a:endParaRPr lang="nb-NO" altLang="nb-NO" sz="2800" dirty="0" smtClean="0"/>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26</a:t>
            </a:fld>
            <a:endParaRPr lang="da-DK"/>
          </a:p>
        </p:txBody>
      </p:sp>
    </p:spTree>
    <p:extLst>
      <p:ext uri="{BB962C8B-B14F-4D97-AF65-F5344CB8AC3E}">
        <p14:creationId xmlns:p14="http://schemas.microsoft.com/office/powerpoint/2010/main" val="122762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Det starter med undring</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p:cNvSpPr>
          <p:nvPr/>
        </p:nvSpPr>
        <p:spPr bwMode="auto">
          <a:xfrm>
            <a:off x="796218" y="1916832"/>
            <a:ext cx="727392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r>
              <a:rPr lang="nb-NO" sz="2800" dirty="0" smtClean="0"/>
              <a:t>Skriv ned noe du lurer på eller skulle ønske det ble forsket på i forhold til din egen sykdom eller situasjon</a:t>
            </a:r>
          </a:p>
          <a:p>
            <a:pPr marL="342900" indent="-342900"/>
            <a:r>
              <a:rPr lang="nb-NO" sz="2800" dirty="0" smtClean="0"/>
              <a:t>Formuler det som et spørsmål som starter med et spørreord (hva, hvem, hvorfor, hvordan, hvor mange </a:t>
            </a:r>
            <a:r>
              <a:rPr lang="nb-NO" sz="2800" dirty="0" err="1" smtClean="0"/>
              <a:t>osv</a:t>
            </a:r>
            <a:r>
              <a:rPr lang="nb-NO" sz="2800" dirty="0" smtClean="0"/>
              <a:t>)</a:t>
            </a:r>
            <a:r>
              <a:rPr lang="nb-NO" sz="2800" dirty="0"/>
              <a:t/>
            </a:r>
            <a:br>
              <a:rPr lang="nb-NO" sz="2800" dirty="0"/>
            </a:br>
            <a:r>
              <a:rPr lang="nb-NO" sz="2800" dirty="0"/>
              <a:t/>
            </a:r>
            <a:br>
              <a:rPr lang="nb-NO" sz="2800" dirty="0"/>
            </a:br>
            <a:endParaRPr lang="en-US" altLang="nb-NO" sz="2800" dirty="0" smtClean="0"/>
          </a:p>
          <a:p>
            <a:pPr marL="0" indent="0">
              <a:buNone/>
            </a:pPr>
            <a:endParaRPr lang="en-US" altLang="nb-NO" sz="2800" dirty="0" smtClean="0"/>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27</a:t>
            </a:fld>
            <a:endParaRPr lang="da-DK"/>
          </a:p>
        </p:txBody>
      </p:sp>
    </p:spTree>
    <p:extLst>
      <p:ext uri="{BB962C8B-B14F-4D97-AF65-F5344CB8AC3E}">
        <p14:creationId xmlns:p14="http://schemas.microsoft.com/office/powerpoint/2010/main" val="3723525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Å formulere gode spørsmål</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e 5"/>
          <p:cNvGrpSpPr/>
          <p:nvPr/>
        </p:nvGrpSpPr>
        <p:grpSpPr>
          <a:xfrm>
            <a:off x="891811" y="1557338"/>
            <a:ext cx="7524750" cy="3911600"/>
            <a:chOff x="0" y="1557338"/>
            <a:chExt cx="7524750" cy="3911600"/>
          </a:xfrm>
        </p:grpSpPr>
        <p:sp>
          <p:nvSpPr>
            <p:cNvPr id="9" name="Rectangle 2"/>
            <p:cNvSpPr txBox="1">
              <a:spLocks/>
            </p:cNvSpPr>
            <p:nvPr/>
          </p:nvSpPr>
          <p:spPr bwMode="auto">
            <a:xfrm>
              <a:off x="0" y="1557338"/>
              <a:ext cx="7524750" cy="3911600"/>
            </a:xfrm>
            <a:prstGeom prst="rect">
              <a:avLst/>
            </a:prstGeom>
            <a:solidFill>
              <a:srgbClr val="AC0414"/>
            </a:solidFill>
            <a:ln w="9525">
              <a:noFill/>
              <a:miter lim="800000"/>
              <a:headEnd/>
              <a:tailEnd/>
            </a:ln>
            <a:effectLst>
              <a:outerShdw dist="38100" dir="5400000" algn="t" rotWithShape="0">
                <a:schemeClr val="bg1">
                  <a:alpha val="40000"/>
                </a:schemeClr>
              </a:outerShdw>
            </a:effectLst>
          </p:spPr>
          <p:txBody>
            <a:bodyPr lIns="720000" tIns="129600" rIns="0" bIns="129600">
              <a:normAutofit lnSpcReduction="10000"/>
            </a:bodyPr>
            <a:lstStyle/>
            <a:p>
              <a:pPr>
                <a:defRPr/>
              </a:pPr>
              <a:r>
                <a:rPr lang="nb-NO" sz="2400" i="1" dirty="0">
                  <a:solidFill>
                    <a:schemeClr val="tx1"/>
                  </a:solidFill>
                  <a:latin typeface="+mj-lt"/>
                  <a:ea typeface="+mj-ea"/>
                  <a:cs typeface="+mj-cs"/>
                </a:rPr>
                <a:t/>
              </a:r>
              <a:br>
                <a:rPr lang="nb-NO" sz="2400" i="1" dirty="0">
                  <a:solidFill>
                    <a:schemeClr val="tx1"/>
                  </a:solidFill>
                  <a:latin typeface="+mj-lt"/>
                  <a:ea typeface="+mj-ea"/>
                  <a:cs typeface="+mj-cs"/>
                </a:rPr>
              </a:br>
              <a:r>
                <a:rPr lang="nb-NO" sz="2400" i="1" dirty="0">
                  <a:solidFill>
                    <a:schemeClr val="tx1"/>
                  </a:solidFill>
                  <a:latin typeface="+mj-lt"/>
                  <a:ea typeface="+mj-ea"/>
                  <a:cs typeface="+mj-cs"/>
                </a:rPr>
                <a:t/>
              </a:r>
              <a:br>
                <a:rPr lang="nb-NO" sz="2400" i="1" dirty="0">
                  <a:solidFill>
                    <a:schemeClr val="tx1"/>
                  </a:solidFill>
                  <a:latin typeface="+mj-lt"/>
                  <a:ea typeface="+mj-ea"/>
                  <a:cs typeface="+mj-cs"/>
                </a:rPr>
              </a:br>
              <a:r>
                <a:rPr lang="nb-NO" sz="2400" i="1" dirty="0">
                  <a:solidFill>
                    <a:schemeClr val="tx1"/>
                  </a:solidFill>
                  <a:latin typeface="+mj-lt"/>
                  <a:ea typeface="+mj-ea"/>
                  <a:cs typeface="+mj-cs"/>
                </a:rPr>
                <a:t/>
              </a:r>
              <a:br>
                <a:rPr lang="nb-NO" sz="2400" i="1" dirty="0">
                  <a:solidFill>
                    <a:schemeClr val="tx1"/>
                  </a:solidFill>
                  <a:latin typeface="+mj-lt"/>
                  <a:ea typeface="+mj-ea"/>
                  <a:cs typeface="+mj-cs"/>
                </a:rPr>
              </a:br>
              <a:r>
                <a:rPr lang="nb-NO" sz="2400" i="1" dirty="0">
                  <a:solidFill>
                    <a:schemeClr val="tx1"/>
                  </a:solidFill>
                  <a:latin typeface="+mj-lt"/>
                  <a:ea typeface="+mj-ea"/>
                  <a:cs typeface="+mj-cs"/>
                </a:rPr>
                <a:t/>
              </a:r>
              <a:br>
                <a:rPr lang="nb-NO" sz="2400" i="1" dirty="0">
                  <a:solidFill>
                    <a:schemeClr val="tx1"/>
                  </a:solidFill>
                  <a:latin typeface="+mj-lt"/>
                  <a:ea typeface="+mj-ea"/>
                  <a:cs typeface="+mj-cs"/>
                </a:rPr>
              </a:br>
              <a:r>
                <a:rPr lang="nb-NO" sz="2400" i="1" dirty="0">
                  <a:solidFill>
                    <a:schemeClr val="tx1"/>
                  </a:solidFill>
                  <a:latin typeface="+mj-lt"/>
                  <a:ea typeface="+mj-ea"/>
                  <a:cs typeface="+mj-cs"/>
                </a:rPr>
                <a:t/>
              </a:r>
              <a:br>
                <a:rPr lang="nb-NO" sz="2400" i="1" dirty="0">
                  <a:solidFill>
                    <a:schemeClr val="tx1"/>
                  </a:solidFill>
                  <a:latin typeface="+mj-lt"/>
                  <a:ea typeface="+mj-ea"/>
                  <a:cs typeface="+mj-cs"/>
                </a:rPr>
              </a:br>
              <a:r>
                <a:rPr lang="nb-NO" sz="2400" i="1" dirty="0">
                  <a:solidFill>
                    <a:schemeClr val="tx1"/>
                  </a:solidFill>
                  <a:latin typeface="+mj-lt"/>
                  <a:ea typeface="+mj-ea"/>
                  <a:cs typeface="+mj-cs"/>
                </a:rPr>
                <a:t/>
              </a:r>
              <a:br>
                <a:rPr lang="nb-NO" sz="2400" i="1" dirty="0">
                  <a:solidFill>
                    <a:schemeClr val="tx1"/>
                  </a:solidFill>
                  <a:latin typeface="+mj-lt"/>
                  <a:ea typeface="+mj-ea"/>
                  <a:cs typeface="+mj-cs"/>
                </a:rPr>
              </a:br>
              <a:r>
                <a:rPr lang="nb-NO" sz="2400" i="1" dirty="0">
                  <a:solidFill>
                    <a:schemeClr val="tx1"/>
                  </a:solidFill>
                  <a:latin typeface="+mj-lt"/>
                  <a:ea typeface="+mj-ea"/>
                  <a:cs typeface="+mj-cs"/>
                </a:rPr>
                <a:t/>
              </a:r>
              <a:br>
                <a:rPr lang="nb-NO" sz="2400" i="1" dirty="0">
                  <a:solidFill>
                    <a:schemeClr val="tx1"/>
                  </a:solidFill>
                  <a:latin typeface="+mj-lt"/>
                  <a:ea typeface="+mj-ea"/>
                  <a:cs typeface="+mj-cs"/>
                </a:rPr>
              </a:br>
              <a:r>
                <a:rPr lang="nb-NO" sz="2400" i="1" dirty="0">
                  <a:solidFill>
                    <a:schemeClr val="tx1"/>
                  </a:solidFill>
                  <a:latin typeface="+mj-lt"/>
                  <a:ea typeface="+mj-ea"/>
                  <a:cs typeface="+mj-cs"/>
                </a:rPr>
                <a:t/>
              </a:r>
              <a:br>
                <a:rPr lang="nb-NO" sz="2400" i="1" dirty="0">
                  <a:solidFill>
                    <a:schemeClr val="tx1"/>
                  </a:solidFill>
                  <a:latin typeface="+mj-lt"/>
                  <a:ea typeface="+mj-ea"/>
                  <a:cs typeface="+mj-cs"/>
                </a:rPr>
              </a:br>
              <a:r>
                <a:rPr lang="nb-NO" sz="2400" i="1" dirty="0">
                  <a:solidFill>
                    <a:schemeClr val="bg1"/>
                  </a:solidFill>
                  <a:latin typeface="+mj-lt"/>
                  <a:ea typeface="+mj-ea"/>
                  <a:cs typeface="+mj-cs"/>
                </a:rPr>
                <a:t>”Det er umulig å tenke klart om et uklart spørsmål”</a:t>
              </a:r>
              <a:br>
                <a:rPr lang="nb-NO" sz="2400" i="1" dirty="0">
                  <a:solidFill>
                    <a:schemeClr val="bg1"/>
                  </a:solidFill>
                  <a:latin typeface="+mj-lt"/>
                  <a:ea typeface="+mj-ea"/>
                  <a:cs typeface="+mj-cs"/>
                </a:rPr>
              </a:br>
              <a:endParaRPr lang="nb-NO" sz="2400" i="1" dirty="0">
                <a:solidFill>
                  <a:schemeClr val="bg1"/>
                </a:solidFill>
                <a:latin typeface="+mj-lt"/>
                <a:ea typeface="+mj-ea"/>
                <a:cs typeface="+mj-cs"/>
              </a:endParaRPr>
            </a:p>
          </p:txBody>
        </p:sp>
        <p:sp>
          <p:nvSpPr>
            <p:cNvPr id="10" name="Rectangle 3"/>
            <p:cNvSpPr>
              <a:spLocks noChangeArrowheads="1"/>
            </p:cNvSpPr>
            <p:nvPr/>
          </p:nvSpPr>
          <p:spPr bwMode="auto">
            <a:xfrm>
              <a:off x="5076825" y="4581525"/>
              <a:ext cx="1762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b="1">
                  <a:solidFill>
                    <a:schemeClr val="bg1"/>
                  </a:solidFill>
                  <a:latin typeface="Arial" charset="0"/>
                  <a:cs typeface="Arial" charset="0"/>
                </a:defRPr>
              </a:lvl1pPr>
              <a:lvl2pPr marL="742950" indent="-285750" eaLnBrk="0" hangingPunct="0">
                <a:defRPr sz="2100" b="1">
                  <a:solidFill>
                    <a:schemeClr val="bg1"/>
                  </a:solidFill>
                  <a:latin typeface="Arial" charset="0"/>
                  <a:cs typeface="Arial" charset="0"/>
                </a:defRPr>
              </a:lvl2pPr>
              <a:lvl3pPr marL="1143000" indent="-228600" eaLnBrk="0" hangingPunct="0">
                <a:defRPr sz="2100" b="1">
                  <a:solidFill>
                    <a:schemeClr val="bg1"/>
                  </a:solidFill>
                  <a:latin typeface="Arial" charset="0"/>
                  <a:cs typeface="Arial" charset="0"/>
                </a:defRPr>
              </a:lvl3pPr>
              <a:lvl4pPr marL="1600200" indent="-228600" eaLnBrk="0" hangingPunct="0">
                <a:defRPr sz="2100" b="1">
                  <a:solidFill>
                    <a:schemeClr val="bg1"/>
                  </a:solidFill>
                  <a:latin typeface="Arial" charset="0"/>
                  <a:cs typeface="Arial" charset="0"/>
                </a:defRPr>
              </a:lvl4pPr>
              <a:lvl5pPr marL="2057400" indent="-228600" eaLnBrk="0" hangingPunct="0">
                <a:defRPr sz="2100" b="1">
                  <a:solidFill>
                    <a:schemeClr val="bg1"/>
                  </a:solidFill>
                  <a:latin typeface="Arial" charset="0"/>
                  <a:cs typeface="Arial" charset="0"/>
                </a:defRPr>
              </a:lvl5pPr>
              <a:lvl6pPr marL="2514600" indent="-228600" eaLnBrk="0" fontAlgn="base" hangingPunct="0">
                <a:spcBef>
                  <a:spcPct val="0"/>
                </a:spcBef>
                <a:spcAft>
                  <a:spcPct val="0"/>
                </a:spcAft>
                <a:defRPr sz="2100" b="1">
                  <a:solidFill>
                    <a:schemeClr val="bg1"/>
                  </a:solidFill>
                  <a:latin typeface="Arial" charset="0"/>
                  <a:cs typeface="Arial" charset="0"/>
                </a:defRPr>
              </a:lvl6pPr>
              <a:lvl7pPr marL="2971800" indent="-228600" eaLnBrk="0" fontAlgn="base" hangingPunct="0">
                <a:spcBef>
                  <a:spcPct val="0"/>
                </a:spcBef>
                <a:spcAft>
                  <a:spcPct val="0"/>
                </a:spcAft>
                <a:defRPr sz="2100" b="1">
                  <a:solidFill>
                    <a:schemeClr val="bg1"/>
                  </a:solidFill>
                  <a:latin typeface="Arial" charset="0"/>
                  <a:cs typeface="Arial" charset="0"/>
                </a:defRPr>
              </a:lvl7pPr>
              <a:lvl8pPr marL="3429000" indent="-228600" eaLnBrk="0" fontAlgn="base" hangingPunct="0">
                <a:spcBef>
                  <a:spcPct val="0"/>
                </a:spcBef>
                <a:spcAft>
                  <a:spcPct val="0"/>
                </a:spcAft>
                <a:defRPr sz="2100" b="1">
                  <a:solidFill>
                    <a:schemeClr val="bg1"/>
                  </a:solidFill>
                  <a:latin typeface="Arial" charset="0"/>
                  <a:cs typeface="Arial" charset="0"/>
                </a:defRPr>
              </a:lvl8pPr>
              <a:lvl9pPr marL="3886200" indent="-228600" eaLnBrk="0" fontAlgn="base" hangingPunct="0">
                <a:spcBef>
                  <a:spcPct val="0"/>
                </a:spcBef>
                <a:spcAft>
                  <a:spcPct val="0"/>
                </a:spcAft>
                <a:defRPr sz="2100" b="1">
                  <a:solidFill>
                    <a:schemeClr val="bg1"/>
                  </a:solidFill>
                  <a:latin typeface="Arial" charset="0"/>
                  <a:cs typeface="Arial" charset="0"/>
                </a:defRPr>
              </a:lvl9pPr>
            </a:lstStyle>
            <a:p>
              <a:r>
                <a:rPr lang="nb-NO" altLang="nb-NO" sz="2000" b="0" i="1"/>
                <a:t/>
              </a:r>
              <a:br>
                <a:rPr lang="nb-NO" altLang="nb-NO" sz="2000" b="0" i="1"/>
              </a:br>
              <a:r>
                <a:rPr lang="nb-NO" altLang="nb-NO" sz="2000" b="0" i="1"/>
                <a:t>Petter F. Hjort</a:t>
              </a:r>
            </a:p>
          </p:txBody>
        </p:sp>
        <p:pic>
          <p:nvPicPr>
            <p:cNvPr id="11" name="Picture 4" descr="istock_tankarensm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150" y="1844675"/>
              <a:ext cx="39052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Plassholder for lysbildenummer 2"/>
          <p:cNvSpPr>
            <a:spLocks noGrp="1"/>
          </p:cNvSpPr>
          <p:nvPr>
            <p:ph type="sldNum" sz="quarter" idx="12"/>
          </p:nvPr>
        </p:nvSpPr>
        <p:spPr/>
        <p:txBody>
          <a:bodyPr/>
          <a:lstStyle/>
          <a:p>
            <a:fld id="{F8DE68CA-CE29-48B2-A76D-5FAA5388020D}" type="slidenum">
              <a:rPr lang="da-DK" smtClean="0"/>
              <a:pPr/>
              <a:t>28</a:t>
            </a:fld>
            <a:endParaRPr lang="da-DK"/>
          </a:p>
        </p:txBody>
      </p:sp>
    </p:spTree>
    <p:extLst>
      <p:ext uri="{BB962C8B-B14F-4D97-AF65-F5344CB8AC3E}">
        <p14:creationId xmlns:p14="http://schemas.microsoft.com/office/powerpoint/2010/main" val="4288557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Noen eksempler ved artrose</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a:xfrm>
            <a:off x="971600" y="1366042"/>
            <a:ext cx="7772400" cy="46482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nb-NO" altLang="nb-NO" sz="2800" dirty="0" smtClean="0"/>
              <a:t>Hva er egentlig artrose?</a:t>
            </a:r>
          </a:p>
          <a:p>
            <a:pPr>
              <a:lnSpc>
                <a:spcPct val="90000"/>
              </a:lnSpc>
            </a:pPr>
            <a:r>
              <a:rPr lang="nb-NO" altLang="nb-NO" sz="2800" dirty="0" smtClean="0"/>
              <a:t>Hvorfor får noen artrose?</a:t>
            </a:r>
          </a:p>
          <a:p>
            <a:pPr>
              <a:lnSpc>
                <a:spcPct val="90000"/>
              </a:lnSpc>
            </a:pPr>
            <a:r>
              <a:rPr lang="nb-NO" altLang="nb-NO" sz="2800" dirty="0"/>
              <a:t>Hvor mange har egentlig artrose?</a:t>
            </a:r>
          </a:p>
          <a:p>
            <a:pPr>
              <a:lnSpc>
                <a:spcPct val="90000"/>
              </a:lnSpc>
            </a:pPr>
            <a:r>
              <a:rPr lang="nb-NO" altLang="nb-NO" sz="2800" dirty="0"/>
              <a:t>Har jeg artrose</a:t>
            </a:r>
            <a:r>
              <a:rPr lang="nb-NO" altLang="nb-NO" sz="2800" dirty="0" smtClean="0"/>
              <a:t>?</a:t>
            </a:r>
          </a:p>
          <a:p>
            <a:pPr>
              <a:lnSpc>
                <a:spcPct val="90000"/>
              </a:lnSpc>
            </a:pPr>
            <a:r>
              <a:rPr lang="nb-NO" altLang="nb-NO" sz="2800" dirty="0" smtClean="0"/>
              <a:t>Hvordan </a:t>
            </a:r>
            <a:r>
              <a:rPr lang="nb-NO" altLang="nb-NO" sz="2800" dirty="0"/>
              <a:t>går det med meg som har fått artrose?</a:t>
            </a:r>
          </a:p>
          <a:p>
            <a:pPr>
              <a:lnSpc>
                <a:spcPct val="90000"/>
              </a:lnSpc>
            </a:pPr>
            <a:r>
              <a:rPr lang="nb-NO" altLang="nb-NO" sz="2800" dirty="0" smtClean="0"/>
              <a:t>Hva </a:t>
            </a:r>
            <a:r>
              <a:rPr lang="nb-NO" altLang="nb-NO" sz="2800" dirty="0"/>
              <a:t>kan jeg gjøre selv?</a:t>
            </a:r>
          </a:p>
          <a:p>
            <a:pPr>
              <a:lnSpc>
                <a:spcPct val="90000"/>
              </a:lnSpc>
            </a:pPr>
            <a:r>
              <a:rPr lang="nb-NO" altLang="nb-NO" sz="2800" dirty="0" smtClean="0"/>
              <a:t>Virker trening?</a:t>
            </a:r>
            <a:endParaRPr lang="nb-NO" altLang="nb-NO" sz="2800" dirty="0"/>
          </a:p>
          <a:p>
            <a:pPr>
              <a:lnSpc>
                <a:spcPct val="90000"/>
              </a:lnSpc>
            </a:pPr>
            <a:r>
              <a:rPr lang="nb-NO" altLang="nb-NO" sz="2800" dirty="0" smtClean="0"/>
              <a:t>Bør jeg trene selv om det gjør vondt?</a:t>
            </a:r>
          </a:p>
          <a:p>
            <a:pPr>
              <a:lnSpc>
                <a:spcPct val="90000"/>
              </a:lnSpc>
            </a:pPr>
            <a:r>
              <a:rPr lang="nb-NO" altLang="nb-NO" sz="2800" dirty="0" smtClean="0"/>
              <a:t>Hvor viktig er det at jeg reduserer vekten?</a:t>
            </a:r>
          </a:p>
          <a:p>
            <a:pPr>
              <a:lnSpc>
                <a:spcPct val="90000"/>
              </a:lnSpc>
            </a:pPr>
            <a:r>
              <a:rPr lang="nb-NO" altLang="nb-NO" sz="2800" dirty="0" smtClean="0"/>
              <a:t>Hvordan </a:t>
            </a:r>
            <a:r>
              <a:rPr lang="nb-NO" altLang="nb-NO" sz="2800" dirty="0"/>
              <a:t>oppleves hverdagen med artrose?</a:t>
            </a:r>
          </a:p>
          <a:p>
            <a:pPr>
              <a:lnSpc>
                <a:spcPct val="90000"/>
              </a:lnSpc>
            </a:pPr>
            <a:endParaRPr lang="nb-NO" altLang="nb-NO" sz="2800" dirty="0" smtClean="0"/>
          </a:p>
          <a:p>
            <a:pPr>
              <a:lnSpc>
                <a:spcPct val="90000"/>
              </a:lnSpc>
            </a:pPr>
            <a:endParaRPr lang="nb-NO" altLang="nb-NO" sz="2800" dirty="0" smtClean="0"/>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29</a:t>
            </a:fld>
            <a:endParaRPr lang="da-DK"/>
          </a:p>
        </p:txBody>
      </p:sp>
    </p:spTree>
    <p:extLst>
      <p:ext uri="{BB962C8B-B14F-4D97-AF65-F5344CB8AC3E}">
        <p14:creationId xmlns:p14="http://schemas.microsoft.com/office/powerpoint/2010/main" val="4229046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Bakgrunn for samarbeidet</a:t>
            </a:r>
            <a:endParaRPr lang="nb-NO" dirty="0"/>
          </a:p>
        </p:txBody>
      </p:sp>
      <p:sp>
        <p:nvSpPr>
          <p:cNvPr id="3" name="Plassholder for innhold 2"/>
          <p:cNvSpPr>
            <a:spLocks noGrp="1"/>
          </p:cNvSpPr>
          <p:nvPr>
            <p:ph idx="1"/>
          </p:nvPr>
        </p:nvSpPr>
        <p:spPr/>
        <p:txBody>
          <a:bodyPr>
            <a:normAutofit/>
          </a:bodyPr>
          <a:lstStyle/>
          <a:p>
            <a:r>
              <a:rPr lang="nb-NO" dirty="0" smtClean="0"/>
              <a:t>Nasjonal helse- og omsorgsplan (2011-2015)</a:t>
            </a:r>
            <a:r>
              <a:rPr lang="nb-NO" b="1" dirty="0" smtClean="0"/>
              <a:t> </a:t>
            </a:r>
            <a:r>
              <a:rPr lang="nb-NO" dirty="0" smtClean="0"/>
              <a:t> </a:t>
            </a:r>
          </a:p>
          <a:p>
            <a:r>
              <a:rPr lang="nb-NO" dirty="0" smtClean="0"/>
              <a:t>St.meld. 10 (2012-2013)  </a:t>
            </a:r>
          </a:p>
          <a:p>
            <a:r>
              <a:rPr lang="nb-NO" dirty="0" smtClean="0"/>
              <a:t>HelseOmsorg21 </a:t>
            </a:r>
          </a:p>
          <a:p>
            <a:r>
              <a:rPr lang="nb-NO" dirty="0" smtClean="0"/>
              <a:t>Retningslinjene utarbeidet av RHF-ene</a:t>
            </a:r>
          </a:p>
          <a:p>
            <a:r>
              <a:rPr lang="nb-NO" dirty="0" smtClean="0"/>
              <a:t>Norges Forskningsråd</a:t>
            </a:r>
          </a:p>
          <a:p>
            <a:r>
              <a:rPr lang="nb-NO" dirty="0" smtClean="0"/>
              <a:t>Helse- og omsorgsminister Bent Høie sier…</a:t>
            </a:r>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sp>
        <p:nvSpPr>
          <p:cNvPr id="6" name="Plassholder for innhold 2"/>
          <p:cNvSpPr txBox="1">
            <a:spLocks/>
          </p:cNvSpPr>
          <p:nvPr/>
        </p:nvSpPr>
        <p:spPr>
          <a:xfrm>
            <a:off x="457200" y="1628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b-NO" dirty="0"/>
          </a:p>
        </p:txBody>
      </p:sp>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slags spørsmål er det?</a:t>
            </a:r>
            <a:endParaRPr lang="nb-NO" dirty="0"/>
          </a:p>
        </p:txBody>
      </p:sp>
      <p:pic>
        <p:nvPicPr>
          <p:cNvPr id="5" name="Picture 2" descr="R:\NKRR\Logoer\NKRR_cmyk tekst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kt 2"/>
          <p:cNvGraphicFramePr>
            <a:graphicFrameLocks/>
          </p:cNvGraphicFramePr>
          <p:nvPr>
            <p:extLst>
              <p:ext uri="{D42A27DB-BD31-4B8C-83A1-F6EECF244321}">
                <p14:modId xmlns:p14="http://schemas.microsoft.com/office/powerpoint/2010/main" val="2012871211"/>
              </p:ext>
            </p:extLst>
          </p:nvPr>
        </p:nvGraphicFramePr>
        <p:xfrm>
          <a:off x="1403648" y="1700808"/>
          <a:ext cx="5867400" cy="3811587"/>
        </p:xfrm>
        <a:graphic>
          <a:graphicData uri="http://schemas.openxmlformats.org/presentationml/2006/ole">
            <mc:AlternateContent xmlns:mc="http://schemas.openxmlformats.org/markup-compatibility/2006">
              <mc:Choice xmlns:v="urn:schemas-microsoft-com:vml" Requires="v">
                <p:oleObj spid="_x0000_s1125" name="Paintbrush Picture" r:id="rId6" imgW="3772427" imgH="2685714" progId="PBrush">
                  <p:embed/>
                </p:oleObj>
              </mc:Choice>
              <mc:Fallback>
                <p:oleObj name="Paintbrush Picture" r:id="rId6" imgW="3772427" imgH="2685714" progId="PBrush">
                  <p:embed/>
                  <p:pic>
                    <p:nvPicPr>
                      <p:cNvPr id="0" name="Picture 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1700808"/>
                        <a:ext cx="5867400" cy="381158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Plassholder for lysbildenummer 3"/>
          <p:cNvSpPr>
            <a:spLocks noGrp="1"/>
          </p:cNvSpPr>
          <p:nvPr>
            <p:ph type="sldNum" sz="quarter" idx="12"/>
          </p:nvPr>
        </p:nvSpPr>
        <p:spPr/>
        <p:txBody>
          <a:bodyPr/>
          <a:lstStyle/>
          <a:p>
            <a:fld id="{F8DE68CA-CE29-48B2-A76D-5FAA5388020D}" type="slidenum">
              <a:rPr lang="da-DK" smtClean="0"/>
              <a:pPr/>
              <a:t>30</a:t>
            </a:fld>
            <a:endParaRPr lang="da-DK"/>
          </a:p>
        </p:txBody>
      </p:sp>
    </p:spTree>
    <p:extLst>
      <p:ext uri="{BB962C8B-B14F-4D97-AF65-F5344CB8AC3E}">
        <p14:creationId xmlns:p14="http://schemas.microsoft.com/office/powerpoint/2010/main" val="2021453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Helsetjenestens kjernespørsmål</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971600" y="1484784"/>
            <a:ext cx="7772400" cy="4114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altLang="nb-NO" dirty="0"/>
              <a:t>Hvorfor får noen ……</a:t>
            </a:r>
          </a:p>
          <a:p>
            <a:r>
              <a:rPr lang="nb-NO" altLang="nb-NO" dirty="0" smtClean="0"/>
              <a:t>Hvor mange har det ….</a:t>
            </a:r>
          </a:p>
          <a:p>
            <a:r>
              <a:rPr lang="nb-NO" altLang="nb-NO" dirty="0" smtClean="0"/>
              <a:t>Hvordan kan vi avgjøre om  …</a:t>
            </a:r>
          </a:p>
          <a:p>
            <a:r>
              <a:rPr lang="nb-NO" altLang="nb-NO" dirty="0" smtClean="0"/>
              <a:t>Hva kan vi gjøre med det …</a:t>
            </a:r>
          </a:p>
          <a:p>
            <a:r>
              <a:rPr lang="nb-NO" altLang="nb-NO" dirty="0" smtClean="0"/>
              <a:t>Hvordan går det med de som har det ……</a:t>
            </a:r>
          </a:p>
          <a:p>
            <a:r>
              <a:rPr lang="nb-NO" altLang="nb-NO" dirty="0" smtClean="0"/>
              <a:t>Hva innebærer det å ha det …..</a:t>
            </a:r>
          </a:p>
          <a:p>
            <a:r>
              <a:rPr lang="nb-NO" altLang="nb-NO" dirty="0" smtClean="0"/>
              <a:t>Hvordan oppleves det  ….</a:t>
            </a:r>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31</a:t>
            </a:fld>
            <a:endParaRPr lang="da-DK"/>
          </a:p>
        </p:txBody>
      </p:sp>
    </p:spTree>
    <p:extLst>
      <p:ext uri="{BB962C8B-B14F-4D97-AF65-F5344CB8AC3E}">
        <p14:creationId xmlns:p14="http://schemas.microsoft.com/office/powerpoint/2010/main" val="113304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 trenger kunnskap om</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1043608" y="1484784"/>
            <a:ext cx="7772400" cy="4114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altLang="nb-NO" dirty="0" smtClean="0"/>
              <a:t>Forekomst (prevalens)</a:t>
            </a:r>
          </a:p>
          <a:p>
            <a:r>
              <a:rPr lang="nb-NO" altLang="nb-NO" dirty="0" smtClean="0"/>
              <a:t>Årsaksforhold (etiologi)</a:t>
            </a:r>
          </a:p>
          <a:p>
            <a:r>
              <a:rPr lang="nb-NO" altLang="nb-NO" dirty="0" smtClean="0"/>
              <a:t>Måleinstrumenter, tester og diagnostikk</a:t>
            </a:r>
          </a:p>
          <a:p>
            <a:r>
              <a:rPr lang="nb-NO" altLang="nb-NO" dirty="0" smtClean="0"/>
              <a:t>Effekt av forebygging, behandling og rehabilitering</a:t>
            </a:r>
          </a:p>
          <a:p>
            <a:r>
              <a:rPr lang="nb-NO" altLang="nb-NO" dirty="0" smtClean="0"/>
              <a:t>Prognose</a:t>
            </a:r>
          </a:p>
          <a:p>
            <a:r>
              <a:rPr lang="nb-NO" altLang="nb-NO" dirty="0" smtClean="0"/>
              <a:t>Erfaringer, opplevelser og holdninger</a:t>
            </a:r>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32</a:t>
            </a:fld>
            <a:endParaRPr lang="da-DK"/>
          </a:p>
        </p:txBody>
      </p:sp>
    </p:spTree>
    <p:extLst>
      <p:ext uri="{BB962C8B-B14F-4D97-AF65-F5344CB8AC3E}">
        <p14:creationId xmlns:p14="http://schemas.microsoft.com/office/powerpoint/2010/main" val="2535091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Spørsmålet</a:t>
            </a:r>
            <a:r>
              <a:rPr lang="nb-NO" b="1" dirty="0"/>
              <a:t>               </a:t>
            </a:r>
            <a:r>
              <a:rPr lang="nb-NO" b="1" dirty="0" smtClean="0"/>
              <a:t> </a:t>
            </a:r>
            <a:r>
              <a:rPr lang="nb-NO" dirty="0"/>
              <a:t>design</a:t>
            </a:r>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811484" y="1673311"/>
            <a:ext cx="7772400" cy="4114800"/>
          </a:xfrm>
          <a:prstGeom prst="rect">
            <a:avLst/>
          </a:prstGeom>
          <a:noFill/>
          <a:extLst>
            <a:ext uri="{91240B29-F687-4F45-9708-019B960494DF}">
              <a14:hiddenLine xmlns:a14="http://schemas.microsoft.com/office/drawing/2010/main" w="12699">
                <a:solidFill>
                  <a:schemeClr val="tx1"/>
                </a:solidFill>
                <a:miter lim="800000"/>
                <a:headEnd/>
                <a:tailEnd/>
              </a14:hiddenLine>
            </a:ext>
          </a:extLst>
        </p:spPr>
        <p:txBody>
          <a:bodyPr lIns="90488" tIns="44450" rIns="90488" bIns="4445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nb-NO" altLang="nb-NO" dirty="0" smtClean="0"/>
          </a:p>
          <a:p>
            <a:pPr algn="ctr">
              <a:buFontTx/>
              <a:buNone/>
            </a:pPr>
            <a:r>
              <a:rPr lang="nb-NO" altLang="nb-NO" dirty="0" smtClean="0"/>
              <a:t>Spørsmålet bestemmer i stor grad hvordan studier utformes!</a:t>
            </a:r>
          </a:p>
          <a:p>
            <a:pPr>
              <a:buFontTx/>
              <a:buNone/>
            </a:pPr>
            <a:r>
              <a:rPr lang="nb-NO" altLang="nb-NO" dirty="0" smtClean="0"/>
              <a:t> </a:t>
            </a:r>
          </a:p>
        </p:txBody>
      </p:sp>
      <p:sp>
        <p:nvSpPr>
          <p:cNvPr id="9" name="Pil høyre 8"/>
          <p:cNvSpPr/>
          <p:nvPr/>
        </p:nvSpPr>
        <p:spPr>
          <a:xfrm>
            <a:off x="4691640" y="635479"/>
            <a:ext cx="978408" cy="484632"/>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33</a:t>
            </a:fld>
            <a:endParaRPr lang="da-DK"/>
          </a:p>
        </p:txBody>
      </p:sp>
    </p:spTree>
    <p:extLst>
      <p:ext uri="{BB962C8B-B14F-4D97-AF65-F5344CB8AC3E}">
        <p14:creationId xmlns:p14="http://schemas.microsoft.com/office/powerpoint/2010/main" val="1462587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Noen eksempler ved artrose</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796218" y="1301080"/>
            <a:ext cx="7772400" cy="46482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nb-NO" altLang="nb-NO" sz="2800" dirty="0" smtClean="0">
                <a:solidFill>
                  <a:schemeClr val="bg1">
                    <a:lumMod val="65000"/>
                  </a:schemeClr>
                </a:solidFill>
              </a:rPr>
              <a:t>Hva er egentlig artrose?</a:t>
            </a:r>
          </a:p>
          <a:p>
            <a:pPr>
              <a:lnSpc>
                <a:spcPct val="90000"/>
              </a:lnSpc>
            </a:pPr>
            <a:r>
              <a:rPr lang="nb-NO" altLang="nb-NO" sz="2800" dirty="0" smtClean="0">
                <a:solidFill>
                  <a:schemeClr val="bg1">
                    <a:lumMod val="65000"/>
                  </a:schemeClr>
                </a:solidFill>
              </a:rPr>
              <a:t>Hvorfor får noen artrose?</a:t>
            </a:r>
          </a:p>
          <a:p>
            <a:pPr>
              <a:lnSpc>
                <a:spcPct val="90000"/>
              </a:lnSpc>
            </a:pPr>
            <a:r>
              <a:rPr lang="nb-NO" altLang="nb-NO" sz="2800" b="1" dirty="0"/>
              <a:t>Hvor mange har egentlig artrose?</a:t>
            </a:r>
          </a:p>
          <a:p>
            <a:pPr>
              <a:lnSpc>
                <a:spcPct val="90000"/>
              </a:lnSpc>
            </a:pPr>
            <a:r>
              <a:rPr lang="nb-NO" altLang="nb-NO" sz="2800" dirty="0">
                <a:solidFill>
                  <a:schemeClr val="bg1">
                    <a:lumMod val="65000"/>
                  </a:schemeClr>
                </a:solidFill>
              </a:rPr>
              <a:t>Har jeg artrose</a:t>
            </a:r>
            <a:r>
              <a:rPr lang="nb-NO" altLang="nb-NO" sz="2800" dirty="0" smtClean="0">
                <a:solidFill>
                  <a:schemeClr val="bg1">
                    <a:lumMod val="65000"/>
                  </a:schemeClr>
                </a:solidFill>
              </a:rPr>
              <a:t>?</a:t>
            </a:r>
          </a:p>
          <a:p>
            <a:pPr>
              <a:lnSpc>
                <a:spcPct val="90000"/>
              </a:lnSpc>
            </a:pPr>
            <a:r>
              <a:rPr lang="nb-NO" altLang="nb-NO" sz="2800" b="1" dirty="0" smtClean="0"/>
              <a:t>Hvordan </a:t>
            </a:r>
            <a:r>
              <a:rPr lang="nb-NO" altLang="nb-NO" sz="2800" b="1" dirty="0"/>
              <a:t>går det med </a:t>
            </a:r>
            <a:r>
              <a:rPr lang="nb-NO" altLang="nb-NO" sz="2800" b="1" dirty="0" smtClean="0"/>
              <a:t>de </a:t>
            </a:r>
            <a:r>
              <a:rPr lang="nb-NO" altLang="nb-NO" sz="2800" b="1" dirty="0"/>
              <a:t>som har fått artrose?</a:t>
            </a:r>
          </a:p>
          <a:p>
            <a:pPr>
              <a:lnSpc>
                <a:spcPct val="90000"/>
              </a:lnSpc>
            </a:pPr>
            <a:r>
              <a:rPr lang="nb-NO" altLang="nb-NO" sz="2800" dirty="0" smtClean="0">
                <a:solidFill>
                  <a:schemeClr val="bg1">
                    <a:lumMod val="65000"/>
                  </a:schemeClr>
                </a:solidFill>
              </a:rPr>
              <a:t>Hva </a:t>
            </a:r>
            <a:r>
              <a:rPr lang="nb-NO" altLang="nb-NO" sz="2800" dirty="0">
                <a:solidFill>
                  <a:schemeClr val="bg1">
                    <a:lumMod val="65000"/>
                  </a:schemeClr>
                </a:solidFill>
              </a:rPr>
              <a:t>kan jeg gjøre selv?</a:t>
            </a:r>
          </a:p>
          <a:p>
            <a:pPr>
              <a:lnSpc>
                <a:spcPct val="90000"/>
              </a:lnSpc>
            </a:pPr>
            <a:r>
              <a:rPr lang="nb-NO" altLang="nb-NO" sz="2800" b="1" dirty="0"/>
              <a:t>Virker </a:t>
            </a:r>
            <a:r>
              <a:rPr lang="nb-NO" altLang="nb-NO" sz="2800" b="1" dirty="0" smtClean="0"/>
              <a:t>trening?</a:t>
            </a:r>
            <a:endParaRPr lang="nb-NO" altLang="nb-NO" sz="2800" b="1" dirty="0"/>
          </a:p>
          <a:p>
            <a:pPr>
              <a:lnSpc>
                <a:spcPct val="90000"/>
              </a:lnSpc>
            </a:pPr>
            <a:r>
              <a:rPr lang="nb-NO" altLang="nb-NO" sz="2800" dirty="0" smtClean="0">
                <a:solidFill>
                  <a:schemeClr val="bg1">
                    <a:lumMod val="65000"/>
                  </a:schemeClr>
                </a:solidFill>
              </a:rPr>
              <a:t>Bør jeg trene selv om det gjør vondt?</a:t>
            </a:r>
          </a:p>
          <a:p>
            <a:pPr>
              <a:lnSpc>
                <a:spcPct val="90000"/>
              </a:lnSpc>
            </a:pPr>
            <a:r>
              <a:rPr lang="nb-NO" altLang="nb-NO" sz="2800" dirty="0" smtClean="0">
                <a:solidFill>
                  <a:schemeClr val="bg1">
                    <a:lumMod val="65000"/>
                  </a:schemeClr>
                </a:solidFill>
              </a:rPr>
              <a:t>Hvor viktig er det at jeg reduserer vekten?</a:t>
            </a:r>
          </a:p>
          <a:p>
            <a:pPr>
              <a:lnSpc>
                <a:spcPct val="90000"/>
              </a:lnSpc>
            </a:pPr>
            <a:r>
              <a:rPr lang="nb-NO" altLang="nb-NO" sz="2800" b="1" dirty="0" smtClean="0"/>
              <a:t>Hvordan </a:t>
            </a:r>
            <a:r>
              <a:rPr lang="nb-NO" altLang="nb-NO" sz="2800" b="1" dirty="0"/>
              <a:t>oppleves hverdagen med artrose?</a:t>
            </a:r>
          </a:p>
          <a:p>
            <a:pPr>
              <a:lnSpc>
                <a:spcPct val="90000"/>
              </a:lnSpc>
            </a:pPr>
            <a:endParaRPr lang="nb-NO" altLang="nb-NO" sz="2800" dirty="0" smtClean="0"/>
          </a:p>
          <a:p>
            <a:pPr>
              <a:lnSpc>
                <a:spcPct val="90000"/>
              </a:lnSpc>
            </a:pPr>
            <a:endParaRPr lang="nb-NO" altLang="nb-NO" sz="2800" dirty="0" smtClean="0"/>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34</a:t>
            </a:fld>
            <a:endParaRPr lang="da-DK"/>
          </a:p>
        </p:txBody>
      </p:sp>
    </p:spTree>
    <p:extLst>
      <p:ext uri="{BB962C8B-B14F-4D97-AF65-F5344CB8AC3E}">
        <p14:creationId xmlns:p14="http://schemas.microsoft.com/office/powerpoint/2010/main" val="3719941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multring 2"/>
          <p:cNvSpPr/>
          <p:nvPr/>
        </p:nvSpPr>
        <p:spPr>
          <a:xfrm>
            <a:off x="1331640" y="2046039"/>
            <a:ext cx="4108068" cy="3965241"/>
          </a:xfrm>
          <a:prstGeom prst="donut">
            <a:avLst>
              <a:gd name="adj" fmla="val 435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2" name="TekstSylinder 1"/>
          <p:cNvSpPr txBox="1"/>
          <p:nvPr/>
        </p:nvSpPr>
        <p:spPr>
          <a:xfrm>
            <a:off x="2780474" y="1762521"/>
            <a:ext cx="1197810" cy="830997"/>
          </a:xfrm>
          <a:prstGeom prst="rect">
            <a:avLst/>
          </a:prstGeom>
          <a:solidFill>
            <a:schemeClr val="bg1"/>
          </a:solidFill>
          <a:ln>
            <a:solidFill>
              <a:srgbClr val="C00000"/>
            </a:solidFill>
          </a:ln>
        </p:spPr>
        <p:txBody>
          <a:bodyPr wrap="square" rtlCol="0">
            <a:spAutoFit/>
          </a:bodyPr>
          <a:lstStyle/>
          <a:p>
            <a:pPr algn="ctr"/>
            <a:r>
              <a:rPr lang="nb-NO" sz="2400" dirty="0" smtClean="0">
                <a:latin typeface="+mn-lt"/>
              </a:rPr>
              <a:t>Ideer</a:t>
            </a:r>
            <a:br>
              <a:rPr lang="nb-NO" sz="2400" dirty="0" smtClean="0">
                <a:latin typeface="+mn-lt"/>
              </a:rPr>
            </a:br>
            <a:r>
              <a:rPr lang="nb-NO" sz="2400" dirty="0" smtClean="0">
                <a:latin typeface="+mn-lt"/>
              </a:rPr>
              <a:t>tema</a:t>
            </a:r>
            <a:endParaRPr lang="nb-NO" sz="2400" dirty="0">
              <a:latin typeface="+mn-lt"/>
            </a:endParaRPr>
          </a:p>
        </p:txBody>
      </p:sp>
      <p:sp>
        <p:nvSpPr>
          <p:cNvPr id="7" name="TekstSylinder 6"/>
          <p:cNvSpPr txBox="1"/>
          <p:nvPr/>
        </p:nvSpPr>
        <p:spPr>
          <a:xfrm>
            <a:off x="4437226" y="2341464"/>
            <a:ext cx="1442363" cy="830997"/>
          </a:xfrm>
          <a:prstGeom prst="rect">
            <a:avLst/>
          </a:prstGeom>
          <a:solidFill>
            <a:schemeClr val="bg1"/>
          </a:solidFill>
          <a:ln>
            <a:solidFill>
              <a:srgbClr val="C00000"/>
            </a:solidFill>
          </a:ln>
        </p:spPr>
        <p:txBody>
          <a:bodyPr wrap="square" rtlCol="0">
            <a:spAutoFit/>
          </a:bodyPr>
          <a:lstStyle/>
          <a:p>
            <a:pPr algn="ctr"/>
            <a:r>
              <a:rPr lang="nb-NO" sz="2400" dirty="0" smtClean="0">
                <a:latin typeface="+mn-lt"/>
              </a:rPr>
              <a:t>Litteratur-</a:t>
            </a:r>
            <a:br>
              <a:rPr lang="nb-NO" sz="2400" dirty="0" smtClean="0">
                <a:latin typeface="+mn-lt"/>
              </a:rPr>
            </a:br>
            <a:r>
              <a:rPr lang="nb-NO" sz="2400" dirty="0" smtClean="0">
                <a:latin typeface="+mn-lt"/>
              </a:rPr>
              <a:t>studie</a:t>
            </a:r>
            <a:endParaRPr lang="nb-NO" sz="2400" dirty="0">
              <a:latin typeface="+mn-lt"/>
            </a:endParaRPr>
          </a:p>
        </p:txBody>
      </p:sp>
      <p:sp>
        <p:nvSpPr>
          <p:cNvPr id="8" name="TekstSylinder 7"/>
          <p:cNvSpPr txBox="1"/>
          <p:nvPr/>
        </p:nvSpPr>
        <p:spPr>
          <a:xfrm>
            <a:off x="2613816" y="5595781"/>
            <a:ext cx="1532574" cy="830997"/>
          </a:xfrm>
          <a:prstGeom prst="rect">
            <a:avLst/>
          </a:prstGeom>
          <a:solidFill>
            <a:schemeClr val="bg1"/>
          </a:solidFill>
          <a:ln>
            <a:solidFill>
              <a:srgbClr val="C00000"/>
            </a:solidFill>
          </a:ln>
        </p:spPr>
        <p:txBody>
          <a:bodyPr wrap="square" rtlCol="0">
            <a:spAutoFit/>
          </a:bodyPr>
          <a:lstStyle/>
          <a:p>
            <a:pPr algn="ctr"/>
            <a:r>
              <a:rPr lang="nb-NO" sz="2400" dirty="0" smtClean="0">
                <a:latin typeface="+mn-lt"/>
              </a:rPr>
              <a:t>Data-</a:t>
            </a:r>
            <a:br>
              <a:rPr lang="nb-NO" sz="2400" dirty="0" smtClean="0">
                <a:latin typeface="+mn-lt"/>
              </a:rPr>
            </a:br>
            <a:r>
              <a:rPr lang="nb-NO" sz="2400" dirty="0" smtClean="0">
                <a:latin typeface="+mn-lt"/>
              </a:rPr>
              <a:t>innsamling</a:t>
            </a:r>
            <a:endParaRPr lang="nb-NO" sz="2400" dirty="0">
              <a:latin typeface="+mn-lt"/>
            </a:endParaRPr>
          </a:p>
        </p:txBody>
      </p:sp>
      <p:sp>
        <p:nvSpPr>
          <p:cNvPr id="9" name="TekstSylinder 8"/>
          <p:cNvSpPr txBox="1"/>
          <p:nvPr/>
        </p:nvSpPr>
        <p:spPr>
          <a:xfrm>
            <a:off x="988972" y="4846708"/>
            <a:ext cx="1255172" cy="461665"/>
          </a:xfrm>
          <a:prstGeom prst="rect">
            <a:avLst/>
          </a:prstGeom>
          <a:solidFill>
            <a:schemeClr val="bg1"/>
          </a:solidFill>
          <a:ln>
            <a:solidFill>
              <a:srgbClr val="C00000"/>
            </a:solidFill>
          </a:ln>
        </p:spPr>
        <p:txBody>
          <a:bodyPr wrap="square" rtlCol="0">
            <a:spAutoFit/>
          </a:bodyPr>
          <a:lstStyle/>
          <a:p>
            <a:pPr algn="ctr"/>
            <a:r>
              <a:rPr lang="nb-NO" sz="2400" dirty="0" smtClean="0">
                <a:latin typeface="+mn-lt"/>
              </a:rPr>
              <a:t>Analyser</a:t>
            </a:r>
            <a:endParaRPr lang="nb-NO" sz="2400" dirty="0">
              <a:latin typeface="+mn-lt"/>
            </a:endParaRPr>
          </a:p>
        </p:txBody>
      </p:sp>
      <p:sp>
        <p:nvSpPr>
          <p:cNvPr id="10" name="TekstSylinder 9"/>
          <p:cNvSpPr txBox="1"/>
          <p:nvPr/>
        </p:nvSpPr>
        <p:spPr>
          <a:xfrm>
            <a:off x="989255" y="2381979"/>
            <a:ext cx="1320548" cy="830997"/>
          </a:xfrm>
          <a:prstGeom prst="rect">
            <a:avLst/>
          </a:prstGeom>
          <a:solidFill>
            <a:schemeClr val="bg1"/>
          </a:solidFill>
          <a:ln>
            <a:solidFill>
              <a:srgbClr val="C00000"/>
            </a:solidFill>
          </a:ln>
        </p:spPr>
        <p:txBody>
          <a:bodyPr wrap="square" rtlCol="0">
            <a:spAutoFit/>
          </a:bodyPr>
          <a:lstStyle/>
          <a:p>
            <a:pPr algn="ctr"/>
            <a:r>
              <a:rPr lang="nb-NO" sz="2400" dirty="0" smtClean="0">
                <a:latin typeface="+mn-lt"/>
              </a:rPr>
              <a:t>Omsette </a:t>
            </a:r>
            <a:br>
              <a:rPr lang="nb-NO" sz="2400" dirty="0" smtClean="0">
                <a:latin typeface="+mn-lt"/>
              </a:rPr>
            </a:br>
            <a:r>
              <a:rPr lang="nb-NO" sz="2400" dirty="0" smtClean="0">
                <a:latin typeface="+mn-lt"/>
              </a:rPr>
              <a:t>i praksis</a:t>
            </a:r>
            <a:endParaRPr lang="nb-NO" sz="2400" dirty="0">
              <a:latin typeface="+mn-lt"/>
            </a:endParaRPr>
          </a:p>
        </p:txBody>
      </p:sp>
      <p:sp>
        <p:nvSpPr>
          <p:cNvPr id="11" name="TekstSylinder 10"/>
          <p:cNvSpPr txBox="1"/>
          <p:nvPr/>
        </p:nvSpPr>
        <p:spPr>
          <a:xfrm>
            <a:off x="4866918" y="3634126"/>
            <a:ext cx="1591757" cy="830997"/>
          </a:xfrm>
          <a:prstGeom prst="rect">
            <a:avLst/>
          </a:prstGeom>
          <a:solidFill>
            <a:schemeClr val="bg1"/>
          </a:solidFill>
          <a:ln>
            <a:solidFill>
              <a:srgbClr val="C00000"/>
            </a:solidFill>
          </a:ln>
        </p:spPr>
        <p:txBody>
          <a:bodyPr wrap="square" rtlCol="0">
            <a:spAutoFit/>
          </a:bodyPr>
          <a:lstStyle/>
          <a:p>
            <a:pPr algn="ctr"/>
            <a:r>
              <a:rPr lang="nb-NO" sz="2400" dirty="0" smtClean="0">
                <a:latin typeface="+mn-lt"/>
              </a:rPr>
              <a:t>Forsknings-</a:t>
            </a:r>
            <a:br>
              <a:rPr lang="nb-NO" sz="2400" dirty="0" smtClean="0">
                <a:latin typeface="+mn-lt"/>
              </a:rPr>
            </a:br>
            <a:r>
              <a:rPr lang="nb-NO" sz="2400" dirty="0" smtClean="0">
                <a:latin typeface="+mn-lt"/>
              </a:rPr>
              <a:t>spørsmål</a:t>
            </a:r>
            <a:endParaRPr lang="nb-NO" sz="2400" dirty="0">
              <a:latin typeface="+mn-lt"/>
            </a:endParaRPr>
          </a:p>
        </p:txBody>
      </p:sp>
      <p:sp>
        <p:nvSpPr>
          <p:cNvPr id="13" name="TekstSylinder 12"/>
          <p:cNvSpPr txBox="1"/>
          <p:nvPr/>
        </p:nvSpPr>
        <p:spPr>
          <a:xfrm>
            <a:off x="4445109" y="4846708"/>
            <a:ext cx="1173452" cy="830997"/>
          </a:xfrm>
          <a:prstGeom prst="rect">
            <a:avLst/>
          </a:prstGeom>
          <a:solidFill>
            <a:schemeClr val="bg1"/>
          </a:solidFill>
          <a:ln>
            <a:solidFill>
              <a:srgbClr val="C00000"/>
            </a:solidFill>
          </a:ln>
        </p:spPr>
        <p:txBody>
          <a:bodyPr wrap="square" rtlCol="0">
            <a:spAutoFit/>
          </a:bodyPr>
          <a:lstStyle/>
          <a:p>
            <a:pPr algn="ctr"/>
            <a:r>
              <a:rPr lang="nb-NO" sz="2400" dirty="0" smtClean="0">
                <a:latin typeface="+mn-lt"/>
              </a:rPr>
              <a:t>Designe</a:t>
            </a:r>
            <a:br>
              <a:rPr lang="nb-NO" sz="2400" dirty="0" smtClean="0">
                <a:latin typeface="+mn-lt"/>
              </a:rPr>
            </a:br>
            <a:r>
              <a:rPr lang="nb-NO" sz="2400" dirty="0" smtClean="0">
                <a:latin typeface="+mn-lt"/>
              </a:rPr>
              <a:t>studien</a:t>
            </a:r>
            <a:endParaRPr lang="nb-NO" sz="2400" dirty="0">
              <a:latin typeface="+mn-lt"/>
            </a:endParaRPr>
          </a:p>
        </p:txBody>
      </p:sp>
      <p:sp>
        <p:nvSpPr>
          <p:cNvPr id="14" name="TekstSylinder 13"/>
          <p:cNvSpPr txBox="1"/>
          <p:nvPr/>
        </p:nvSpPr>
        <p:spPr>
          <a:xfrm>
            <a:off x="582418" y="3739768"/>
            <a:ext cx="1371560" cy="830997"/>
          </a:xfrm>
          <a:prstGeom prst="rect">
            <a:avLst/>
          </a:prstGeom>
          <a:solidFill>
            <a:schemeClr val="bg1"/>
          </a:solidFill>
          <a:ln>
            <a:solidFill>
              <a:srgbClr val="C00000"/>
            </a:solidFill>
          </a:ln>
        </p:spPr>
        <p:txBody>
          <a:bodyPr wrap="square" rtlCol="0">
            <a:spAutoFit/>
          </a:bodyPr>
          <a:lstStyle/>
          <a:p>
            <a:pPr algn="ctr"/>
            <a:r>
              <a:rPr lang="nb-NO" sz="2400" dirty="0" smtClean="0">
                <a:latin typeface="+mn-lt"/>
              </a:rPr>
              <a:t>Skrive og </a:t>
            </a:r>
            <a:br>
              <a:rPr lang="nb-NO" sz="2400" dirty="0" smtClean="0">
                <a:latin typeface="+mn-lt"/>
              </a:rPr>
            </a:br>
            <a:r>
              <a:rPr lang="nb-NO" sz="2400" dirty="0" smtClean="0">
                <a:latin typeface="+mn-lt"/>
              </a:rPr>
              <a:t>publisere</a:t>
            </a:r>
            <a:endParaRPr lang="nb-NO" sz="2400" dirty="0">
              <a:latin typeface="+mn-lt"/>
            </a:endParaRPr>
          </a:p>
        </p:txBody>
      </p:sp>
      <p:sp>
        <p:nvSpPr>
          <p:cNvPr id="17" name="Tittel 16"/>
          <p:cNvSpPr>
            <a:spLocks noGrp="1"/>
          </p:cNvSpPr>
          <p:nvPr>
            <p:ph type="ctrTitle"/>
          </p:nvPr>
        </p:nvSpPr>
        <p:spPr>
          <a:xfrm>
            <a:off x="0" y="692696"/>
            <a:ext cx="7668344" cy="576064"/>
          </a:xfrm>
          <a:noFill/>
        </p:spPr>
        <p:txBody>
          <a:bodyPr>
            <a:normAutofit fontScale="90000"/>
          </a:bodyPr>
          <a:lstStyle/>
          <a:p>
            <a:r>
              <a:rPr lang="nb-NO" dirty="0" smtClean="0"/>
              <a:t>Forskningsprosessen </a:t>
            </a:r>
            <a:endParaRPr lang="nb-NO" dirty="0"/>
          </a:p>
        </p:txBody>
      </p:sp>
      <p:pic>
        <p:nvPicPr>
          <p:cNvPr id="1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983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0"/>
          <p:cNvSpPr>
            <a:spLocks noGrp="1"/>
          </p:cNvSpPr>
          <p:nvPr>
            <p:ph type="ctrTitle"/>
          </p:nvPr>
        </p:nvSpPr>
        <p:spPr bwMode="auto">
          <a:xfrm>
            <a:off x="0" y="692150"/>
            <a:ext cx="7539038" cy="719138"/>
          </a:xfrm>
          <a:noFill/>
          <a:ln>
            <a:miter lim="800000"/>
            <a:headEnd/>
            <a:tailEnd/>
          </a:ln>
          <a:effectLst>
            <a:outerShdw dist="38100" dir="5400000" algn="t" rotWithShape="0">
              <a:schemeClr val="bg1">
                <a:alpha val="39999"/>
              </a:schemeClr>
            </a:outerShdw>
          </a:effectLst>
        </p:spPr>
        <p:txBody>
          <a:bodyPr vert="horz" wrap="square" tIns="45720" bIns="45720" numCol="1" anchor="t" anchorCtr="0" compatLnSpc="1">
            <a:prstTxWarp prst="textNoShape">
              <a:avLst/>
            </a:prstTxWarp>
          </a:bodyPr>
          <a:lstStyle/>
          <a:p>
            <a:pPr algn="l" eaLnBrk="1" hangingPunct="1">
              <a:defRPr/>
            </a:pPr>
            <a:r>
              <a:rPr lang="nb-NO" sz="3600" b="1" dirty="0" smtClean="0">
                <a:solidFill>
                  <a:schemeClr val="bg1"/>
                </a:solidFill>
              </a:rPr>
              <a:t>Medvirkning i forskningsprosessen</a:t>
            </a:r>
            <a:endParaRPr lang="da-DK" sz="3600" b="1" dirty="0" smtClean="0">
              <a:solidFill>
                <a:schemeClr val="bg1"/>
              </a:solidFill>
            </a:endParaRPr>
          </a:p>
        </p:txBody>
      </p:sp>
      <p:sp>
        <p:nvSpPr>
          <p:cNvPr id="16" name="Smultring 15"/>
          <p:cNvSpPr/>
          <p:nvPr/>
        </p:nvSpPr>
        <p:spPr>
          <a:xfrm>
            <a:off x="884887" y="2046039"/>
            <a:ext cx="4125839" cy="3965241"/>
          </a:xfrm>
          <a:prstGeom prst="donut">
            <a:avLst>
              <a:gd name="adj" fmla="val 435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7" name="TekstSylinder 16"/>
          <p:cNvSpPr txBox="1"/>
          <p:nvPr/>
        </p:nvSpPr>
        <p:spPr>
          <a:xfrm>
            <a:off x="2346310" y="1762521"/>
            <a:ext cx="1202992" cy="830997"/>
          </a:xfrm>
          <a:prstGeom prst="rect">
            <a:avLst/>
          </a:prstGeom>
          <a:solidFill>
            <a:schemeClr val="bg1"/>
          </a:solidFill>
          <a:ln>
            <a:solidFill>
              <a:srgbClr val="C00000"/>
            </a:solidFill>
          </a:ln>
        </p:spPr>
        <p:txBody>
          <a:bodyPr wrap="square" rtlCol="0">
            <a:spAutoFit/>
          </a:bodyPr>
          <a:lstStyle/>
          <a:p>
            <a:pPr algn="ctr"/>
            <a:r>
              <a:rPr lang="nb-NO" sz="2400" dirty="0" smtClean="0">
                <a:latin typeface="+mn-lt"/>
              </a:rPr>
              <a:t>Ide</a:t>
            </a:r>
            <a:br>
              <a:rPr lang="nb-NO" sz="2400" dirty="0" smtClean="0">
                <a:latin typeface="+mn-lt"/>
              </a:rPr>
            </a:br>
            <a:r>
              <a:rPr lang="nb-NO" sz="2400" dirty="0" smtClean="0">
                <a:latin typeface="+mn-lt"/>
              </a:rPr>
              <a:t>tema</a:t>
            </a:r>
            <a:endParaRPr lang="nb-NO" sz="2400" dirty="0">
              <a:latin typeface="+mn-lt"/>
            </a:endParaRPr>
          </a:p>
        </p:txBody>
      </p:sp>
      <p:sp>
        <p:nvSpPr>
          <p:cNvPr id="6" name="TekstSylinder 5"/>
          <p:cNvSpPr txBox="1"/>
          <p:nvPr/>
        </p:nvSpPr>
        <p:spPr>
          <a:xfrm>
            <a:off x="6009642" y="1861373"/>
            <a:ext cx="2124428" cy="923330"/>
          </a:xfrm>
          <a:prstGeom prst="rect">
            <a:avLst/>
          </a:prstGeom>
          <a:noFill/>
        </p:spPr>
        <p:txBody>
          <a:bodyPr wrap="none" rtlCol="0">
            <a:spAutoFit/>
          </a:bodyPr>
          <a:lstStyle/>
          <a:p>
            <a:r>
              <a:rPr lang="nb-NO" b="1" dirty="0" smtClean="0">
                <a:latin typeface="+mn-lt"/>
              </a:rPr>
              <a:t>Brukermedvirkning?</a:t>
            </a:r>
          </a:p>
          <a:p>
            <a:endParaRPr lang="nb-NO" dirty="0">
              <a:latin typeface="+mn-lt"/>
            </a:endParaRPr>
          </a:p>
          <a:p>
            <a:endParaRPr lang="nb-NO" dirty="0">
              <a:latin typeface="+mn-lt"/>
            </a:endParaRPr>
          </a:p>
        </p:txBody>
      </p:sp>
      <p:pic>
        <p:nvPicPr>
          <p:cNvPr id="8"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tel 16"/>
          <p:cNvSpPr txBox="1">
            <a:spLocks/>
          </p:cNvSpPr>
          <p:nvPr/>
        </p:nvSpPr>
        <p:spPr>
          <a:xfrm>
            <a:off x="0" y="692696"/>
            <a:ext cx="7668344" cy="576064"/>
          </a:xfrm>
          <a:prstGeom prst="rect">
            <a:avLst/>
          </a:prstGeom>
          <a:noFill/>
          <a:effectLst>
            <a:outerShdw dist="38100" dir="5400000" algn="t" rotWithShape="0">
              <a:schemeClr val="bg1">
                <a:alpha val="40000"/>
              </a:schemeClr>
            </a:outerShdw>
          </a:effectLst>
        </p:spPr>
        <p:txBody>
          <a:bodyPr vert="horz" lIns="720000" tIns="45720" rIns="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dirty="0" smtClean="0"/>
              <a:t>Medvirkning i forskningsprosessen </a:t>
            </a:r>
            <a:endParaRPr lang="nb-NO" dirty="0"/>
          </a:p>
        </p:txBody>
      </p:sp>
    </p:spTree>
    <p:extLst>
      <p:ext uri="{BB962C8B-B14F-4D97-AF65-F5344CB8AC3E}">
        <p14:creationId xmlns:p14="http://schemas.microsoft.com/office/powerpoint/2010/main" val="4177884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0"/>
          <p:cNvSpPr>
            <a:spLocks noGrp="1"/>
          </p:cNvSpPr>
          <p:nvPr>
            <p:ph type="ctrTitle"/>
          </p:nvPr>
        </p:nvSpPr>
        <p:spPr bwMode="auto">
          <a:xfrm>
            <a:off x="0" y="692150"/>
            <a:ext cx="7539038" cy="719138"/>
          </a:xfrm>
          <a:noFill/>
          <a:ln>
            <a:miter lim="800000"/>
            <a:headEnd/>
            <a:tailEnd/>
          </a:ln>
          <a:effectLst>
            <a:outerShdw dist="38100" dir="5400000" algn="t" rotWithShape="0">
              <a:schemeClr val="bg1">
                <a:alpha val="39999"/>
              </a:schemeClr>
            </a:outerShdw>
          </a:effectLst>
        </p:spPr>
        <p:txBody>
          <a:bodyPr vert="horz" wrap="square" tIns="45720" bIns="45720" numCol="1" anchor="t" anchorCtr="0" compatLnSpc="1">
            <a:prstTxWarp prst="textNoShape">
              <a:avLst/>
            </a:prstTxWarp>
          </a:bodyPr>
          <a:lstStyle/>
          <a:p>
            <a:pPr algn="l" eaLnBrk="1" hangingPunct="1">
              <a:defRPr/>
            </a:pPr>
            <a:r>
              <a:rPr lang="nb-NO" sz="3600" b="1" dirty="0" smtClean="0">
                <a:solidFill>
                  <a:schemeClr val="bg1"/>
                </a:solidFill>
              </a:rPr>
              <a:t>Medvirkning i forskningsprosessen</a:t>
            </a:r>
            <a:endParaRPr lang="da-DK" sz="3600" b="1" dirty="0" smtClean="0">
              <a:solidFill>
                <a:schemeClr val="bg1"/>
              </a:solidFill>
            </a:endParaRPr>
          </a:p>
        </p:txBody>
      </p:sp>
      <p:sp>
        <p:nvSpPr>
          <p:cNvPr id="16" name="Smultring 15"/>
          <p:cNvSpPr/>
          <p:nvPr/>
        </p:nvSpPr>
        <p:spPr>
          <a:xfrm>
            <a:off x="884887" y="2046039"/>
            <a:ext cx="4125839" cy="3965241"/>
          </a:xfrm>
          <a:prstGeom prst="donut">
            <a:avLst>
              <a:gd name="adj" fmla="val 435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7" name="TekstSylinder 16"/>
          <p:cNvSpPr txBox="1"/>
          <p:nvPr/>
        </p:nvSpPr>
        <p:spPr>
          <a:xfrm>
            <a:off x="2346310" y="1762521"/>
            <a:ext cx="1202992" cy="830997"/>
          </a:xfrm>
          <a:prstGeom prst="rect">
            <a:avLst/>
          </a:prstGeom>
          <a:solidFill>
            <a:schemeClr val="bg1"/>
          </a:solidFill>
          <a:ln>
            <a:solidFill>
              <a:srgbClr val="C00000"/>
            </a:solidFill>
          </a:ln>
        </p:spPr>
        <p:txBody>
          <a:bodyPr wrap="square" rtlCol="0">
            <a:spAutoFit/>
          </a:bodyPr>
          <a:lstStyle/>
          <a:p>
            <a:pPr algn="ctr"/>
            <a:r>
              <a:rPr lang="nb-NO" sz="2400" dirty="0" smtClean="0">
                <a:latin typeface="+mn-lt"/>
              </a:rPr>
              <a:t>Ide</a:t>
            </a:r>
            <a:br>
              <a:rPr lang="nb-NO" sz="2400" dirty="0" smtClean="0">
                <a:latin typeface="+mn-lt"/>
              </a:rPr>
            </a:br>
            <a:r>
              <a:rPr lang="nb-NO" sz="2400" dirty="0" smtClean="0">
                <a:latin typeface="+mn-lt"/>
              </a:rPr>
              <a:t>tema</a:t>
            </a:r>
            <a:endParaRPr lang="nb-NO" sz="2400" dirty="0">
              <a:latin typeface="+mn-lt"/>
            </a:endParaRPr>
          </a:p>
        </p:txBody>
      </p:sp>
      <p:sp>
        <p:nvSpPr>
          <p:cNvPr id="18" name="TekstSylinder 17"/>
          <p:cNvSpPr txBox="1"/>
          <p:nvPr/>
        </p:nvSpPr>
        <p:spPr>
          <a:xfrm>
            <a:off x="4002006" y="2341464"/>
            <a:ext cx="1448602"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Litteratur-</a:t>
            </a:r>
            <a:br>
              <a:rPr lang="nb-NO" sz="2400" dirty="0" smtClean="0">
                <a:latin typeface="+mn-lt"/>
              </a:rPr>
            </a:br>
            <a:r>
              <a:rPr lang="nb-NO" sz="2400" dirty="0" smtClean="0">
                <a:latin typeface="+mn-lt"/>
              </a:rPr>
              <a:t>studie</a:t>
            </a:r>
            <a:endParaRPr lang="nb-NO" sz="2400" dirty="0">
              <a:latin typeface="+mn-lt"/>
            </a:endParaRPr>
          </a:p>
        </p:txBody>
      </p:sp>
      <p:sp>
        <p:nvSpPr>
          <p:cNvPr id="6" name="TekstSylinder 5"/>
          <p:cNvSpPr txBox="1"/>
          <p:nvPr/>
        </p:nvSpPr>
        <p:spPr>
          <a:xfrm>
            <a:off x="6009642" y="1861373"/>
            <a:ext cx="2124428" cy="923330"/>
          </a:xfrm>
          <a:prstGeom prst="rect">
            <a:avLst/>
          </a:prstGeom>
          <a:noFill/>
        </p:spPr>
        <p:txBody>
          <a:bodyPr wrap="none" rtlCol="0">
            <a:spAutoFit/>
          </a:bodyPr>
          <a:lstStyle/>
          <a:p>
            <a:r>
              <a:rPr lang="nb-NO" b="1" dirty="0" smtClean="0">
                <a:latin typeface="+mn-lt"/>
              </a:rPr>
              <a:t>Brukermedvirkning?</a:t>
            </a:r>
          </a:p>
          <a:p>
            <a:endParaRPr lang="nb-NO" dirty="0">
              <a:latin typeface="+mn-lt"/>
            </a:endParaRPr>
          </a:p>
          <a:p>
            <a:endParaRPr lang="nb-NO" dirty="0">
              <a:latin typeface="+mn-lt"/>
            </a:endParaRPr>
          </a:p>
        </p:txBody>
      </p:sp>
      <p:sp>
        <p:nvSpPr>
          <p:cNvPr id="12" name="TekstSylinder 11"/>
          <p:cNvSpPr txBox="1"/>
          <p:nvPr/>
        </p:nvSpPr>
        <p:spPr>
          <a:xfrm>
            <a:off x="1396907" y="3180928"/>
            <a:ext cx="3082896" cy="1477328"/>
          </a:xfrm>
          <a:prstGeom prst="rect">
            <a:avLst/>
          </a:prstGeom>
          <a:noFill/>
        </p:spPr>
        <p:txBody>
          <a:bodyPr wrap="none" rtlCol="0">
            <a:spAutoFit/>
          </a:bodyPr>
          <a:lstStyle/>
          <a:p>
            <a:pPr algn="ctr"/>
            <a:r>
              <a:rPr lang="nb-NO" dirty="0" smtClean="0"/>
              <a:t>Gjøre litteratursøk</a:t>
            </a:r>
          </a:p>
          <a:p>
            <a:pPr algn="ctr"/>
            <a:r>
              <a:rPr lang="nb-NO" dirty="0" smtClean="0"/>
              <a:t>Lese aktuell litteratur</a:t>
            </a:r>
          </a:p>
          <a:p>
            <a:pPr algn="ctr"/>
            <a:r>
              <a:rPr lang="nb-NO" dirty="0" smtClean="0"/>
              <a:t>Oppsummere </a:t>
            </a:r>
          </a:p>
          <a:p>
            <a:pPr algn="ctr"/>
            <a:r>
              <a:rPr lang="nb-NO" dirty="0" smtClean="0"/>
              <a:t>Er tema fortsatt aktuelt?</a:t>
            </a:r>
          </a:p>
          <a:p>
            <a:pPr algn="ctr"/>
            <a:r>
              <a:rPr lang="nb-NO" dirty="0" smtClean="0"/>
              <a:t>Hvilke spørsmål er aktuelle?</a:t>
            </a:r>
            <a:endParaRPr lang="nb-NO" dirty="0"/>
          </a:p>
        </p:txBody>
      </p:sp>
      <p:pic>
        <p:nvPicPr>
          <p:cNvPr id="9"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tel 16"/>
          <p:cNvSpPr txBox="1">
            <a:spLocks/>
          </p:cNvSpPr>
          <p:nvPr/>
        </p:nvSpPr>
        <p:spPr>
          <a:xfrm>
            <a:off x="0" y="692696"/>
            <a:ext cx="7668344" cy="576064"/>
          </a:xfrm>
          <a:prstGeom prst="rect">
            <a:avLst/>
          </a:prstGeom>
          <a:noFill/>
          <a:effectLst>
            <a:outerShdw dist="38100" dir="5400000" algn="t" rotWithShape="0">
              <a:schemeClr val="bg1">
                <a:alpha val="40000"/>
              </a:schemeClr>
            </a:outerShdw>
          </a:effectLst>
        </p:spPr>
        <p:txBody>
          <a:bodyPr vert="horz" lIns="720000" tIns="45720" rIns="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dirty="0" smtClean="0"/>
              <a:t>Medvirkning i forskningsprosessen </a:t>
            </a:r>
            <a:endParaRPr lang="nb-NO" dirty="0"/>
          </a:p>
        </p:txBody>
      </p:sp>
    </p:spTree>
    <p:extLst>
      <p:ext uri="{BB962C8B-B14F-4D97-AF65-F5344CB8AC3E}">
        <p14:creationId xmlns:p14="http://schemas.microsoft.com/office/powerpoint/2010/main" val="245104300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itel 10"/>
          <p:cNvSpPr>
            <a:spLocks noGrp="1"/>
          </p:cNvSpPr>
          <p:nvPr>
            <p:ph type="ctrTitle"/>
          </p:nvPr>
        </p:nvSpPr>
        <p:spPr bwMode="auto">
          <a:xfrm>
            <a:off x="0" y="692150"/>
            <a:ext cx="7539038" cy="719138"/>
          </a:xfrm>
          <a:ln>
            <a:miter lim="800000"/>
            <a:headEnd/>
            <a:tailEnd/>
          </a:ln>
          <a:effectLst>
            <a:outerShdw dist="38100" dir="5400000" algn="t" rotWithShape="0">
              <a:schemeClr val="bg1">
                <a:alpha val="39999"/>
              </a:schemeClr>
            </a:outerShdw>
          </a:effectLst>
        </p:spPr>
        <p:txBody>
          <a:bodyPr vert="horz" wrap="square" tIns="45720" bIns="45720" numCol="1" anchor="t" anchorCtr="0" compatLnSpc="1">
            <a:prstTxWarp prst="textNoShape">
              <a:avLst/>
            </a:prstTxWarp>
            <a:normAutofit fontScale="90000"/>
          </a:bodyPr>
          <a:lstStyle/>
          <a:p>
            <a:pPr algn="l" eaLnBrk="1" hangingPunct="1">
              <a:defRPr/>
            </a:pPr>
            <a:r>
              <a:rPr lang="nb-NO" sz="3600" b="1" dirty="0" smtClean="0">
                <a:solidFill>
                  <a:schemeClr val="bg1"/>
                </a:solidFill>
              </a:rPr>
              <a:t>Medvirkning </a:t>
            </a:r>
            <a:r>
              <a:rPr lang="nb-NO" sz="3600" b="1" dirty="0" err="1" smtClean="0">
                <a:solidFill>
                  <a:schemeClr val="bg1"/>
                </a:solidFill>
              </a:rPr>
              <a:t>imed</a:t>
            </a:r>
            <a:r>
              <a:rPr lang="nb-NO" sz="3600" b="1" dirty="0" smtClean="0">
                <a:solidFill>
                  <a:schemeClr val="bg1"/>
                </a:solidFill>
              </a:rPr>
              <a:t> forskningsprosessen</a:t>
            </a:r>
            <a:endParaRPr lang="da-DK" sz="3600" b="1" dirty="0" smtClean="0">
              <a:solidFill>
                <a:schemeClr val="bg1"/>
              </a:solidFill>
            </a:endParaRPr>
          </a:p>
        </p:txBody>
      </p:sp>
      <p:sp>
        <p:nvSpPr>
          <p:cNvPr id="16" name="Smultring 15"/>
          <p:cNvSpPr/>
          <p:nvPr/>
        </p:nvSpPr>
        <p:spPr>
          <a:xfrm>
            <a:off x="884887" y="2046039"/>
            <a:ext cx="4125839" cy="3965241"/>
          </a:xfrm>
          <a:prstGeom prst="donut">
            <a:avLst>
              <a:gd name="adj" fmla="val 435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7" name="TekstSylinder 16"/>
          <p:cNvSpPr txBox="1"/>
          <p:nvPr/>
        </p:nvSpPr>
        <p:spPr>
          <a:xfrm>
            <a:off x="2346310" y="1762521"/>
            <a:ext cx="1202992" cy="830997"/>
          </a:xfrm>
          <a:prstGeom prst="rect">
            <a:avLst/>
          </a:prstGeom>
          <a:solidFill>
            <a:schemeClr val="bg1"/>
          </a:solidFill>
          <a:ln>
            <a:solidFill>
              <a:srgbClr val="C00000"/>
            </a:solidFill>
          </a:ln>
        </p:spPr>
        <p:txBody>
          <a:bodyPr wrap="square" rtlCol="0">
            <a:spAutoFit/>
          </a:bodyPr>
          <a:lstStyle/>
          <a:p>
            <a:pPr algn="ctr"/>
            <a:r>
              <a:rPr lang="nb-NO" sz="2400" dirty="0" smtClean="0">
                <a:latin typeface="+mn-lt"/>
              </a:rPr>
              <a:t>Ide</a:t>
            </a:r>
            <a:br>
              <a:rPr lang="nb-NO" sz="2400" dirty="0" smtClean="0">
                <a:latin typeface="+mn-lt"/>
              </a:rPr>
            </a:br>
            <a:r>
              <a:rPr lang="nb-NO" sz="2400" dirty="0" smtClean="0">
                <a:latin typeface="+mn-lt"/>
              </a:rPr>
              <a:t>tema</a:t>
            </a:r>
            <a:endParaRPr lang="nb-NO" sz="2400" dirty="0">
              <a:latin typeface="+mn-lt"/>
            </a:endParaRPr>
          </a:p>
        </p:txBody>
      </p:sp>
      <p:sp>
        <p:nvSpPr>
          <p:cNvPr id="18" name="TekstSylinder 17"/>
          <p:cNvSpPr txBox="1"/>
          <p:nvPr/>
        </p:nvSpPr>
        <p:spPr>
          <a:xfrm>
            <a:off x="4002006" y="2341464"/>
            <a:ext cx="1448602"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Litteratur-</a:t>
            </a:r>
            <a:br>
              <a:rPr lang="nb-NO" sz="2400" dirty="0" smtClean="0">
                <a:latin typeface="+mn-lt"/>
              </a:rPr>
            </a:br>
            <a:r>
              <a:rPr lang="nb-NO" sz="2400" dirty="0" smtClean="0">
                <a:latin typeface="+mn-lt"/>
              </a:rPr>
              <a:t>studie</a:t>
            </a:r>
            <a:endParaRPr lang="nb-NO" sz="2400" dirty="0">
              <a:latin typeface="+mn-lt"/>
            </a:endParaRPr>
          </a:p>
        </p:txBody>
      </p:sp>
      <p:sp>
        <p:nvSpPr>
          <p:cNvPr id="22" name="TekstSylinder 21"/>
          <p:cNvSpPr txBox="1"/>
          <p:nvPr/>
        </p:nvSpPr>
        <p:spPr>
          <a:xfrm>
            <a:off x="4431050" y="3634126"/>
            <a:ext cx="1598643"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Forsknings-</a:t>
            </a:r>
            <a:br>
              <a:rPr lang="nb-NO" sz="2400" dirty="0" smtClean="0">
                <a:latin typeface="+mn-lt"/>
              </a:rPr>
            </a:br>
            <a:r>
              <a:rPr lang="nb-NO" sz="2400" dirty="0" smtClean="0">
                <a:latin typeface="+mn-lt"/>
              </a:rPr>
              <a:t>spørsmål</a:t>
            </a:r>
            <a:endParaRPr lang="nb-NO" sz="2400" dirty="0">
              <a:latin typeface="+mn-lt"/>
            </a:endParaRPr>
          </a:p>
        </p:txBody>
      </p:sp>
      <p:sp>
        <p:nvSpPr>
          <p:cNvPr id="6" name="TekstSylinder 5"/>
          <p:cNvSpPr txBox="1"/>
          <p:nvPr/>
        </p:nvSpPr>
        <p:spPr>
          <a:xfrm>
            <a:off x="6009642" y="1861373"/>
            <a:ext cx="2124428" cy="923330"/>
          </a:xfrm>
          <a:prstGeom prst="rect">
            <a:avLst/>
          </a:prstGeom>
          <a:noFill/>
        </p:spPr>
        <p:txBody>
          <a:bodyPr wrap="none" rtlCol="0">
            <a:spAutoFit/>
          </a:bodyPr>
          <a:lstStyle/>
          <a:p>
            <a:r>
              <a:rPr lang="nb-NO" b="1" dirty="0" smtClean="0">
                <a:latin typeface="+mn-lt"/>
              </a:rPr>
              <a:t>Brukermedvirkning?</a:t>
            </a:r>
          </a:p>
          <a:p>
            <a:endParaRPr lang="nb-NO" dirty="0">
              <a:latin typeface="+mn-lt"/>
            </a:endParaRPr>
          </a:p>
          <a:p>
            <a:endParaRPr lang="nb-NO" dirty="0">
              <a:latin typeface="+mn-lt"/>
            </a:endParaRPr>
          </a:p>
        </p:txBody>
      </p:sp>
      <p:pic>
        <p:nvPicPr>
          <p:cNvPr id="9"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tel 16"/>
          <p:cNvSpPr txBox="1">
            <a:spLocks/>
          </p:cNvSpPr>
          <p:nvPr/>
        </p:nvSpPr>
        <p:spPr>
          <a:xfrm>
            <a:off x="0" y="692696"/>
            <a:ext cx="7668344" cy="576064"/>
          </a:xfrm>
          <a:prstGeom prst="rect">
            <a:avLst/>
          </a:prstGeom>
          <a:noFill/>
          <a:effectLst>
            <a:outerShdw dist="38100" dir="5400000" algn="t" rotWithShape="0">
              <a:schemeClr val="bg1">
                <a:alpha val="40000"/>
              </a:schemeClr>
            </a:outerShdw>
          </a:effectLst>
        </p:spPr>
        <p:txBody>
          <a:bodyPr vert="horz" lIns="720000" tIns="45720" rIns="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dirty="0" smtClean="0"/>
              <a:t>Medvirkning i forskningsprosessen </a:t>
            </a:r>
            <a:endParaRPr lang="nb-NO" dirty="0"/>
          </a:p>
        </p:txBody>
      </p:sp>
    </p:spTree>
    <p:extLst>
      <p:ext uri="{BB962C8B-B14F-4D97-AF65-F5344CB8AC3E}">
        <p14:creationId xmlns:p14="http://schemas.microsoft.com/office/powerpoint/2010/main" val="239417965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0"/>
          <p:cNvSpPr>
            <a:spLocks noGrp="1"/>
          </p:cNvSpPr>
          <p:nvPr>
            <p:ph type="ctrTitle"/>
          </p:nvPr>
        </p:nvSpPr>
        <p:spPr bwMode="auto">
          <a:xfrm>
            <a:off x="0" y="692150"/>
            <a:ext cx="7539038" cy="719138"/>
          </a:xfrm>
          <a:noFill/>
          <a:ln>
            <a:miter lim="800000"/>
            <a:headEnd/>
            <a:tailEnd/>
          </a:ln>
          <a:effectLst>
            <a:outerShdw dist="38100" dir="5400000" algn="t" rotWithShape="0">
              <a:schemeClr val="bg1">
                <a:alpha val="39999"/>
              </a:schemeClr>
            </a:outerShdw>
          </a:effectLst>
        </p:spPr>
        <p:txBody>
          <a:bodyPr vert="horz" wrap="square" tIns="45720" bIns="45720" numCol="1" anchor="t" anchorCtr="0" compatLnSpc="1">
            <a:prstTxWarp prst="textNoShape">
              <a:avLst/>
            </a:prstTxWarp>
          </a:bodyPr>
          <a:lstStyle/>
          <a:p>
            <a:pPr algn="l" eaLnBrk="1" hangingPunct="1">
              <a:defRPr/>
            </a:pPr>
            <a:r>
              <a:rPr lang="nb-NO" sz="3600" b="1" dirty="0" smtClean="0">
                <a:solidFill>
                  <a:schemeClr val="bg1"/>
                </a:solidFill>
              </a:rPr>
              <a:t>Medvirkning i forskningsprosessen</a:t>
            </a:r>
            <a:endParaRPr lang="da-DK" sz="3600" b="1" dirty="0" smtClean="0">
              <a:solidFill>
                <a:schemeClr val="bg1"/>
              </a:solidFill>
            </a:endParaRPr>
          </a:p>
        </p:txBody>
      </p:sp>
      <p:sp>
        <p:nvSpPr>
          <p:cNvPr id="16" name="Smultring 15"/>
          <p:cNvSpPr/>
          <p:nvPr/>
        </p:nvSpPr>
        <p:spPr>
          <a:xfrm>
            <a:off x="884887" y="2046039"/>
            <a:ext cx="4125839" cy="3965241"/>
          </a:xfrm>
          <a:prstGeom prst="donut">
            <a:avLst>
              <a:gd name="adj" fmla="val 435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7" name="TekstSylinder 16"/>
          <p:cNvSpPr txBox="1"/>
          <p:nvPr/>
        </p:nvSpPr>
        <p:spPr>
          <a:xfrm>
            <a:off x="2346310" y="1762521"/>
            <a:ext cx="1202992" cy="830997"/>
          </a:xfrm>
          <a:prstGeom prst="rect">
            <a:avLst/>
          </a:prstGeom>
          <a:solidFill>
            <a:schemeClr val="bg1"/>
          </a:solidFill>
          <a:ln>
            <a:solidFill>
              <a:srgbClr val="C00000"/>
            </a:solidFill>
          </a:ln>
        </p:spPr>
        <p:txBody>
          <a:bodyPr wrap="square" rtlCol="0">
            <a:spAutoFit/>
          </a:bodyPr>
          <a:lstStyle/>
          <a:p>
            <a:pPr algn="ctr"/>
            <a:r>
              <a:rPr lang="nb-NO" sz="2400" dirty="0" smtClean="0">
                <a:latin typeface="+mn-lt"/>
              </a:rPr>
              <a:t>Ide</a:t>
            </a:r>
            <a:br>
              <a:rPr lang="nb-NO" sz="2400" dirty="0" smtClean="0">
                <a:latin typeface="+mn-lt"/>
              </a:rPr>
            </a:br>
            <a:r>
              <a:rPr lang="nb-NO" sz="2400" dirty="0" smtClean="0">
                <a:latin typeface="+mn-lt"/>
              </a:rPr>
              <a:t>tema</a:t>
            </a:r>
            <a:endParaRPr lang="nb-NO" sz="2400" dirty="0">
              <a:latin typeface="+mn-lt"/>
            </a:endParaRPr>
          </a:p>
        </p:txBody>
      </p:sp>
      <p:sp>
        <p:nvSpPr>
          <p:cNvPr id="18" name="TekstSylinder 17"/>
          <p:cNvSpPr txBox="1"/>
          <p:nvPr/>
        </p:nvSpPr>
        <p:spPr>
          <a:xfrm>
            <a:off x="4002006" y="2341464"/>
            <a:ext cx="1448602"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Litteratur-</a:t>
            </a:r>
            <a:br>
              <a:rPr lang="nb-NO" sz="2400" dirty="0" smtClean="0">
                <a:latin typeface="+mn-lt"/>
              </a:rPr>
            </a:br>
            <a:r>
              <a:rPr lang="nb-NO" sz="2400" dirty="0" smtClean="0">
                <a:latin typeface="+mn-lt"/>
              </a:rPr>
              <a:t>studie</a:t>
            </a:r>
            <a:endParaRPr lang="nb-NO" sz="2400" dirty="0">
              <a:latin typeface="+mn-lt"/>
            </a:endParaRPr>
          </a:p>
        </p:txBody>
      </p:sp>
      <p:sp>
        <p:nvSpPr>
          <p:cNvPr id="22" name="TekstSylinder 21"/>
          <p:cNvSpPr txBox="1"/>
          <p:nvPr/>
        </p:nvSpPr>
        <p:spPr>
          <a:xfrm>
            <a:off x="4431050" y="3634126"/>
            <a:ext cx="1598643"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Forsknings-</a:t>
            </a:r>
            <a:br>
              <a:rPr lang="nb-NO" sz="2400" dirty="0" smtClean="0">
                <a:latin typeface="+mn-lt"/>
              </a:rPr>
            </a:br>
            <a:r>
              <a:rPr lang="nb-NO" sz="2400" dirty="0" smtClean="0">
                <a:latin typeface="+mn-lt"/>
              </a:rPr>
              <a:t>spørsmål</a:t>
            </a:r>
            <a:endParaRPr lang="nb-NO" sz="2400" dirty="0">
              <a:latin typeface="+mn-lt"/>
            </a:endParaRPr>
          </a:p>
        </p:txBody>
      </p:sp>
      <p:sp>
        <p:nvSpPr>
          <p:cNvPr id="23" name="TekstSylinder 22"/>
          <p:cNvSpPr txBox="1"/>
          <p:nvPr/>
        </p:nvSpPr>
        <p:spPr>
          <a:xfrm>
            <a:off x="4011051" y="4846708"/>
            <a:ext cx="1178528"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Designe</a:t>
            </a:r>
            <a:br>
              <a:rPr lang="nb-NO" sz="2400" dirty="0" smtClean="0">
                <a:latin typeface="+mn-lt"/>
              </a:rPr>
            </a:br>
            <a:r>
              <a:rPr lang="nb-NO" sz="2400" dirty="0" smtClean="0">
                <a:latin typeface="+mn-lt"/>
              </a:rPr>
              <a:t>studien</a:t>
            </a:r>
            <a:endParaRPr lang="nb-NO" sz="2400" dirty="0">
              <a:latin typeface="+mn-lt"/>
            </a:endParaRPr>
          </a:p>
        </p:txBody>
      </p:sp>
      <p:sp>
        <p:nvSpPr>
          <p:cNvPr id="6" name="TekstSylinder 5"/>
          <p:cNvSpPr txBox="1"/>
          <p:nvPr/>
        </p:nvSpPr>
        <p:spPr>
          <a:xfrm>
            <a:off x="6009642" y="1861373"/>
            <a:ext cx="2124428" cy="923330"/>
          </a:xfrm>
          <a:prstGeom prst="rect">
            <a:avLst/>
          </a:prstGeom>
          <a:noFill/>
        </p:spPr>
        <p:txBody>
          <a:bodyPr wrap="none" rtlCol="0">
            <a:spAutoFit/>
          </a:bodyPr>
          <a:lstStyle/>
          <a:p>
            <a:r>
              <a:rPr lang="nb-NO" b="1" dirty="0" smtClean="0">
                <a:latin typeface="+mn-lt"/>
              </a:rPr>
              <a:t>Brukermedvirkning?</a:t>
            </a:r>
          </a:p>
          <a:p>
            <a:endParaRPr lang="nb-NO" dirty="0">
              <a:latin typeface="+mn-lt"/>
            </a:endParaRPr>
          </a:p>
          <a:p>
            <a:endParaRPr lang="nb-NO" dirty="0">
              <a:latin typeface="+mn-lt"/>
            </a:endParaRPr>
          </a:p>
        </p:txBody>
      </p:sp>
      <p:sp>
        <p:nvSpPr>
          <p:cNvPr id="14" name="TekstSylinder 13"/>
          <p:cNvSpPr txBox="1"/>
          <p:nvPr/>
        </p:nvSpPr>
        <p:spPr>
          <a:xfrm>
            <a:off x="1462416" y="3011593"/>
            <a:ext cx="2951897" cy="2308324"/>
          </a:xfrm>
          <a:prstGeom prst="rect">
            <a:avLst/>
          </a:prstGeom>
          <a:noFill/>
        </p:spPr>
        <p:txBody>
          <a:bodyPr wrap="none" rtlCol="0">
            <a:spAutoFit/>
          </a:bodyPr>
          <a:lstStyle/>
          <a:p>
            <a:pPr algn="ctr"/>
            <a:r>
              <a:rPr lang="nb-NO" dirty="0" smtClean="0"/>
              <a:t>Hvem skal delta?</a:t>
            </a:r>
          </a:p>
          <a:p>
            <a:pPr algn="ctr"/>
            <a:r>
              <a:rPr lang="nb-NO" dirty="0" smtClean="0"/>
              <a:t>Hva skal undersøkes?</a:t>
            </a:r>
            <a:br>
              <a:rPr lang="nb-NO" dirty="0" smtClean="0"/>
            </a:br>
            <a:r>
              <a:rPr lang="nb-NO" dirty="0" smtClean="0"/>
              <a:t>Hvordan skal data innhentes?</a:t>
            </a:r>
          </a:p>
          <a:p>
            <a:pPr marL="285750" indent="-285750" algn="ctr">
              <a:buFontTx/>
              <a:buChar char="-"/>
            </a:pPr>
            <a:r>
              <a:rPr lang="nb-NO" dirty="0" smtClean="0"/>
              <a:t>Spørreskjema (hvilke)</a:t>
            </a:r>
          </a:p>
          <a:p>
            <a:pPr marL="285750" indent="-285750" algn="ctr">
              <a:buFontTx/>
              <a:buChar char="-"/>
            </a:pPr>
            <a:r>
              <a:rPr lang="nb-NO" dirty="0" smtClean="0"/>
              <a:t>Undersøkelser (hvilke)</a:t>
            </a:r>
          </a:p>
          <a:p>
            <a:pPr marL="285750" indent="-285750" algn="ctr">
              <a:buFontTx/>
              <a:buChar char="-"/>
            </a:pPr>
            <a:r>
              <a:rPr lang="nb-NO" dirty="0" smtClean="0"/>
              <a:t>Intervjuer (hvilke )</a:t>
            </a:r>
          </a:p>
          <a:p>
            <a:pPr algn="ctr"/>
            <a:r>
              <a:rPr lang="nb-NO" dirty="0" smtClean="0"/>
              <a:t>Når skal data innhentes?</a:t>
            </a:r>
          </a:p>
          <a:p>
            <a:pPr algn="ctr"/>
            <a:endParaRPr lang="nb-NO" dirty="0"/>
          </a:p>
        </p:txBody>
      </p:sp>
      <p:pic>
        <p:nvPicPr>
          <p:cNvPr id="11"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tel 16"/>
          <p:cNvSpPr txBox="1">
            <a:spLocks/>
          </p:cNvSpPr>
          <p:nvPr/>
        </p:nvSpPr>
        <p:spPr>
          <a:xfrm>
            <a:off x="0" y="692696"/>
            <a:ext cx="7668344" cy="576064"/>
          </a:xfrm>
          <a:prstGeom prst="rect">
            <a:avLst/>
          </a:prstGeom>
          <a:noFill/>
          <a:effectLst>
            <a:outerShdw dist="38100" dir="5400000" algn="t" rotWithShape="0">
              <a:schemeClr val="bg1">
                <a:alpha val="40000"/>
              </a:schemeClr>
            </a:outerShdw>
          </a:effectLst>
        </p:spPr>
        <p:txBody>
          <a:bodyPr vert="horz" lIns="720000" tIns="45720" rIns="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dirty="0" smtClean="0"/>
              <a:t>Medvirkning i forskningsprosessen </a:t>
            </a:r>
            <a:endParaRPr lang="nb-NO" dirty="0"/>
          </a:p>
        </p:txBody>
      </p:sp>
    </p:spTree>
    <p:extLst>
      <p:ext uri="{BB962C8B-B14F-4D97-AF65-F5344CB8AC3E}">
        <p14:creationId xmlns:p14="http://schemas.microsoft.com/office/powerpoint/2010/main" val="31946686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Kursets målgrupper </a:t>
            </a:r>
            <a:endParaRPr lang="nb-NO" dirty="0"/>
          </a:p>
        </p:txBody>
      </p:sp>
      <p:sp>
        <p:nvSpPr>
          <p:cNvPr id="3" name="Plassholder for innhold 2"/>
          <p:cNvSpPr>
            <a:spLocks noGrp="1"/>
          </p:cNvSpPr>
          <p:nvPr>
            <p:ph idx="1"/>
          </p:nvPr>
        </p:nvSpPr>
        <p:spPr/>
        <p:txBody>
          <a:bodyPr>
            <a:normAutofit/>
          </a:bodyPr>
          <a:lstStyle/>
          <a:p>
            <a:r>
              <a:rPr lang="nb-NO" dirty="0" smtClean="0"/>
              <a:t>Personer med pasienterfaring som ønsker å delta som brukerrepresentant i fagutvikling </a:t>
            </a:r>
            <a:br>
              <a:rPr lang="nb-NO" dirty="0" smtClean="0"/>
            </a:br>
            <a:r>
              <a:rPr lang="nb-NO" dirty="0" smtClean="0"/>
              <a:t>og forskning </a:t>
            </a:r>
          </a:p>
          <a:p>
            <a:r>
              <a:rPr lang="nb-NO" dirty="0" smtClean="0"/>
              <a:t>Helsepersonell og forskere som skal samarbeide med brukerrepresentanter</a:t>
            </a:r>
          </a:p>
          <a:p>
            <a:r>
              <a:rPr lang="nb-NO" dirty="0" smtClean="0"/>
              <a:t>Ansatte i organisasjoner hvor samarbeid med brukerrepresentanter om forskning er aktuelt</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521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0"/>
          <p:cNvSpPr>
            <a:spLocks noGrp="1"/>
          </p:cNvSpPr>
          <p:nvPr>
            <p:ph type="ctrTitle"/>
          </p:nvPr>
        </p:nvSpPr>
        <p:spPr bwMode="auto">
          <a:xfrm>
            <a:off x="0" y="692150"/>
            <a:ext cx="7539038" cy="719138"/>
          </a:xfrm>
          <a:noFill/>
          <a:ln>
            <a:miter lim="800000"/>
            <a:headEnd/>
            <a:tailEnd/>
          </a:ln>
          <a:effectLst>
            <a:outerShdw dist="38100" dir="5400000" algn="t" rotWithShape="0">
              <a:schemeClr val="bg1">
                <a:alpha val="39999"/>
              </a:schemeClr>
            </a:outerShdw>
          </a:effectLst>
        </p:spPr>
        <p:txBody>
          <a:bodyPr vert="horz" wrap="square" tIns="45720" bIns="45720" numCol="1" anchor="t" anchorCtr="0" compatLnSpc="1">
            <a:prstTxWarp prst="textNoShape">
              <a:avLst/>
            </a:prstTxWarp>
          </a:bodyPr>
          <a:lstStyle/>
          <a:p>
            <a:pPr algn="l" eaLnBrk="1" hangingPunct="1">
              <a:defRPr/>
            </a:pPr>
            <a:r>
              <a:rPr lang="nb-NO" sz="3600" b="1" dirty="0" smtClean="0">
                <a:solidFill>
                  <a:schemeClr val="bg1"/>
                </a:solidFill>
              </a:rPr>
              <a:t>Medvirkning i forskningsprosessen</a:t>
            </a:r>
            <a:endParaRPr lang="da-DK" sz="3600" b="1" dirty="0" smtClean="0">
              <a:solidFill>
                <a:schemeClr val="bg1"/>
              </a:solidFill>
            </a:endParaRPr>
          </a:p>
        </p:txBody>
      </p:sp>
      <p:sp>
        <p:nvSpPr>
          <p:cNvPr id="16" name="Smultring 15"/>
          <p:cNvSpPr/>
          <p:nvPr/>
        </p:nvSpPr>
        <p:spPr>
          <a:xfrm>
            <a:off x="884887" y="2046039"/>
            <a:ext cx="4125839" cy="3965241"/>
          </a:xfrm>
          <a:prstGeom prst="donut">
            <a:avLst>
              <a:gd name="adj" fmla="val 435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7" name="TekstSylinder 16"/>
          <p:cNvSpPr txBox="1"/>
          <p:nvPr/>
        </p:nvSpPr>
        <p:spPr>
          <a:xfrm>
            <a:off x="2346310" y="1762521"/>
            <a:ext cx="1202992" cy="830997"/>
          </a:xfrm>
          <a:prstGeom prst="rect">
            <a:avLst/>
          </a:prstGeom>
          <a:solidFill>
            <a:schemeClr val="bg1"/>
          </a:solidFill>
          <a:ln>
            <a:solidFill>
              <a:srgbClr val="C00000"/>
            </a:solidFill>
          </a:ln>
        </p:spPr>
        <p:txBody>
          <a:bodyPr wrap="square" rtlCol="0">
            <a:spAutoFit/>
          </a:bodyPr>
          <a:lstStyle/>
          <a:p>
            <a:pPr algn="ctr"/>
            <a:r>
              <a:rPr lang="nb-NO" sz="2400" dirty="0" smtClean="0">
                <a:latin typeface="+mn-lt"/>
              </a:rPr>
              <a:t>Ide</a:t>
            </a:r>
            <a:br>
              <a:rPr lang="nb-NO" sz="2400" dirty="0" smtClean="0">
                <a:latin typeface="+mn-lt"/>
              </a:rPr>
            </a:br>
            <a:r>
              <a:rPr lang="nb-NO" sz="2400" dirty="0" smtClean="0">
                <a:latin typeface="+mn-lt"/>
              </a:rPr>
              <a:t>tema</a:t>
            </a:r>
            <a:endParaRPr lang="nb-NO" sz="2400" dirty="0">
              <a:latin typeface="+mn-lt"/>
            </a:endParaRPr>
          </a:p>
        </p:txBody>
      </p:sp>
      <p:sp>
        <p:nvSpPr>
          <p:cNvPr id="18" name="TekstSylinder 17"/>
          <p:cNvSpPr txBox="1"/>
          <p:nvPr/>
        </p:nvSpPr>
        <p:spPr>
          <a:xfrm>
            <a:off x="4002006" y="2341464"/>
            <a:ext cx="1448602"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Litteratur-</a:t>
            </a:r>
            <a:br>
              <a:rPr lang="nb-NO" sz="2400" dirty="0" smtClean="0">
                <a:latin typeface="+mn-lt"/>
              </a:rPr>
            </a:br>
            <a:r>
              <a:rPr lang="nb-NO" sz="2400" dirty="0" smtClean="0">
                <a:latin typeface="+mn-lt"/>
              </a:rPr>
              <a:t>studie</a:t>
            </a:r>
            <a:endParaRPr lang="nb-NO" sz="2400" dirty="0">
              <a:latin typeface="+mn-lt"/>
            </a:endParaRPr>
          </a:p>
        </p:txBody>
      </p:sp>
      <p:sp>
        <p:nvSpPr>
          <p:cNvPr id="19" name="TekstSylinder 18"/>
          <p:cNvSpPr txBox="1"/>
          <p:nvPr/>
        </p:nvSpPr>
        <p:spPr>
          <a:xfrm>
            <a:off x="2178204" y="5595781"/>
            <a:ext cx="1539204"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Data-</a:t>
            </a:r>
            <a:br>
              <a:rPr lang="nb-NO" sz="2400" dirty="0" smtClean="0">
                <a:latin typeface="+mn-lt"/>
              </a:rPr>
            </a:br>
            <a:r>
              <a:rPr lang="nb-NO" sz="2400" dirty="0" smtClean="0">
                <a:latin typeface="+mn-lt"/>
              </a:rPr>
              <a:t>innsamling</a:t>
            </a:r>
            <a:endParaRPr lang="nb-NO" sz="2400" dirty="0">
              <a:latin typeface="+mn-lt"/>
            </a:endParaRPr>
          </a:p>
        </p:txBody>
      </p:sp>
      <p:sp>
        <p:nvSpPr>
          <p:cNvPr id="22" name="TekstSylinder 21"/>
          <p:cNvSpPr txBox="1"/>
          <p:nvPr/>
        </p:nvSpPr>
        <p:spPr>
          <a:xfrm>
            <a:off x="4431050" y="3634126"/>
            <a:ext cx="1598643"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Forsknings-</a:t>
            </a:r>
            <a:br>
              <a:rPr lang="nb-NO" sz="2400" dirty="0" smtClean="0">
                <a:latin typeface="+mn-lt"/>
              </a:rPr>
            </a:br>
            <a:r>
              <a:rPr lang="nb-NO" sz="2400" dirty="0" smtClean="0">
                <a:latin typeface="+mn-lt"/>
              </a:rPr>
              <a:t>spørsmål</a:t>
            </a:r>
            <a:endParaRPr lang="nb-NO" sz="2400" dirty="0">
              <a:latin typeface="+mn-lt"/>
            </a:endParaRPr>
          </a:p>
        </p:txBody>
      </p:sp>
      <p:sp>
        <p:nvSpPr>
          <p:cNvPr id="23" name="TekstSylinder 22"/>
          <p:cNvSpPr txBox="1"/>
          <p:nvPr/>
        </p:nvSpPr>
        <p:spPr>
          <a:xfrm>
            <a:off x="4011051" y="4846708"/>
            <a:ext cx="1178528"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Designe</a:t>
            </a:r>
            <a:br>
              <a:rPr lang="nb-NO" sz="2400" dirty="0" smtClean="0">
                <a:latin typeface="+mn-lt"/>
              </a:rPr>
            </a:br>
            <a:r>
              <a:rPr lang="nb-NO" sz="2400" dirty="0" smtClean="0">
                <a:latin typeface="+mn-lt"/>
              </a:rPr>
              <a:t>studien</a:t>
            </a:r>
            <a:endParaRPr lang="nb-NO" sz="2400" dirty="0">
              <a:latin typeface="+mn-lt"/>
            </a:endParaRPr>
          </a:p>
        </p:txBody>
      </p:sp>
      <p:sp>
        <p:nvSpPr>
          <p:cNvPr id="6" name="TekstSylinder 5"/>
          <p:cNvSpPr txBox="1"/>
          <p:nvPr/>
        </p:nvSpPr>
        <p:spPr>
          <a:xfrm>
            <a:off x="6009642" y="1861373"/>
            <a:ext cx="2124428" cy="923330"/>
          </a:xfrm>
          <a:prstGeom prst="rect">
            <a:avLst/>
          </a:prstGeom>
          <a:noFill/>
        </p:spPr>
        <p:txBody>
          <a:bodyPr wrap="none" rtlCol="0">
            <a:spAutoFit/>
          </a:bodyPr>
          <a:lstStyle/>
          <a:p>
            <a:r>
              <a:rPr lang="nb-NO" b="1" dirty="0" smtClean="0">
                <a:latin typeface="+mn-lt"/>
              </a:rPr>
              <a:t>Brukermedvirkning?</a:t>
            </a:r>
          </a:p>
          <a:p>
            <a:endParaRPr lang="nb-NO" dirty="0">
              <a:latin typeface="+mn-lt"/>
            </a:endParaRPr>
          </a:p>
          <a:p>
            <a:endParaRPr lang="nb-NO" dirty="0">
              <a:latin typeface="+mn-lt"/>
            </a:endParaRPr>
          </a:p>
        </p:txBody>
      </p:sp>
      <p:sp>
        <p:nvSpPr>
          <p:cNvPr id="14" name="TekstSylinder 13"/>
          <p:cNvSpPr txBox="1"/>
          <p:nvPr/>
        </p:nvSpPr>
        <p:spPr>
          <a:xfrm>
            <a:off x="1666222" y="3011593"/>
            <a:ext cx="2544286" cy="2308324"/>
          </a:xfrm>
          <a:prstGeom prst="rect">
            <a:avLst/>
          </a:prstGeom>
          <a:noFill/>
        </p:spPr>
        <p:txBody>
          <a:bodyPr wrap="none" rtlCol="0">
            <a:spAutoFit/>
          </a:bodyPr>
          <a:lstStyle/>
          <a:p>
            <a:pPr algn="ctr"/>
            <a:r>
              <a:rPr lang="nb-NO" dirty="0" smtClean="0"/>
              <a:t>Invitere deltagere</a:t>
            </a:r>
            <a:endParaRPr lang="nb-NO" dirty="0"/>
          </a:p>
          <a:p>
            <a:pPr algn="ctr"/>
            <a:r>
              <a:rPr lang="nb-NO" dirty="0" smtClean="0"/>
              <a:t>Levere spørreskjema </a:t>
            </a:r>
          </a:p>
          <a:p>
            <a:pPr algn="ctr"/>
            <a:r>
              <a:rPr lang="nb-NO" dirty="0" smtClean="0"/>
              <a:t>Utføre undersøkelser</a:t>
            </a:r>
          </a:p>
          <a:p>
            <a:pPr algn="ctr"/>
            <a:r>
              <a:rPr lang="nb-NO" dirty="0" smtClean="0"/>
              <a:t>Gjennomføre intervjuer</a:t>
            </a:r>
          </a:p>
          <a:p>
            <a:pPr algn="ctr"/>
            <a:r>
              <a:rPr lang="nb-NO" dirty="0" smtClean="0"/>
              <a:t>Samle inn</a:t>
            </a:r>
          </a:p>
          <a:p>
            <a:pPr algn="ctr"/>
            <a:r>
              <a:rPr lang="nb-NO" dirty="0" smtClean="0"/>
              <a:t>Legge inn tall og tekst</a:t>
            </a:r>
            <a:br>
              <a:rPr lang="nb-NO" dirty="0" smtClean="0"/>
            </a:br>
            <a:r>
              <a:rPr lang="nb-NO" dirty="0" smtClean="0"/>
              <a:t>i dataprogrammer</a:t>
            </a:r>
          </a:p>
          <a:p>
            <a:pPr algn="ctr"/>
            <a:endParaRPr lang="nb-NO" dirty="0"/>
          </a:p>
        </p:txBody>
      </p:sp>
      <p:pic>
        <p:nvPicPr>
          <p:cNvPr id="12"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tel 16"/>
          <p:cNvSpPr txBox="1">
            <a:spLocks/>
          </p:cNvSpPr>
          <p:nvPr/>
        </p:nvSpPr>
        <p:spPr>
          <a:xfrm>
            <a:off x="0" y="692696"/>
            <a:ext cx="7668344" cy="576064"/>
          </a:xfrm>
          <a:prstGeom prst="rect">
            <a:avLst/>
          </a:prstGeom>
          <a:noFill/>
          <a:effectLst>
            <a:outerShdw dist="38100" dir="5400000" algn="t" rotWithShape="0">
              <a:schemeClr val="bg1">
                <a:alpha val="40000"/>
              </a:schemeClr>
            </a:outerShdw>
          </a:effectLst>
        </p:spPr>
        <p:txBody>
          <a:bodyPr vert="horz" lIns="720000" tIns="45720" rIns="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dirty="0" smtClean="0"/>
              <a:t>Medvirkning i forskningsprosessen </a:t>
            </a:r>
            <a:endParaRPr lang="nb-NO" dirty="0"/>
          </a:p>
        </p:txBody>
      </p:sp>
    </p:spTree>
    <p:extLst>
      <p:ext uri="{BB962C8B-B14F-4D97-AF65-F5344CB8AC3E}">
        <p14:creationId xmlns:p14="http://schemas.microsoft.com/office/powerpoint/2010/main" val="363976077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multring 15"/>
          <p:cNvSpPr/>
          <p:nvPr/>
        </p:nvSpPr>
        <p:spPr>
          <a:xfrm>
            <a:off x="884887" y="2046039"/>
            <a:ext cx="4125839" cy="3965241"/>
          </a:xfrm>
          <a:prstGeom prst="donut">
            <a:avLst>
              <a:gd name="adj" fmla="val 435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7" name="TekstSylinder 16"/>
          <p:cNvSpPr txBox="1"/>
          <p:nvPr/>
        </p:nvSpPr>
        <p:spPr>
          <a:xfrm>
            <a:off x="2346310" y="1762521"/>
            <a:ext cx="1202992" cy="830997"/>
          </a:xfrm>
          <a:prstGeom prst="rect">
            <a:avLst/>
          </a:prstGeom>
          <a:solidFill>
            <a:schemeClr val="bg1"/>
          </a:solidFill>
          <a:ln>
            <a:solidFill>
              <a:srgbClr val="C00000"/>
            </a:solidFill>
          </a:ln>
        </p:spPr>
        <p:txBody>
          <a:bodyPr wrap="square" rtlCol="0">
            <a:spAutoFit/>
          </a:bodyPr>
          <a:lstStyle/>
          <a:p>
            <a:pPr algn="ctr"/>
            <a:r>
              <a:rPr lang="nb-NO" sz="2400" dirty="0" smtClean="0">
                <a:latin typeface="+mn-lt"/>
              </a:rPr>
              <a:t>Ide</a:t>
            </a:r>
            <a:br>
              <a:rPr lang="nb-NO" sz="2400" dirty="0" smtClean="0">
                <a:latin typeface="+mn-lt"/>
              </a:rPr>
            </a:br>
            <a:r>
              <a:rPr lang="nb-NO" sz="2400" dirty="0" smtClean="0">
                <a:latin typeface="+mn-lt"/>
              </a:rPr>
              <a:t>tema</a:t>
            </a:r>
            <a:endParaRPr lang="nb-NO" sz="2400" dirty="0">
              <a:latin typeface="+mn-lt"/>
            </a:endParaRPr>
          </a:p>
        </p:txBody>
      </p:sp>
      <p:sp>
        <p:nvSpPr>
          <p:cNvPr id="18" name="TekstSylinder 17"/>
          <p:cNvSpPr txBox="1"/>
          <p:nvPr/>
        </p:nvSpPr>
        <p:spPr>
          <a:xfrm>
            <a:off x="4002006" y="2341464"/>
            <a:ext cx="1448602"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Litteratur-</a:t>
            </a:r>
            <a:br>
              <a:rPr lang="nb-NO" sz="2400" dirty="0" smtClean="0">
                <a:latin typeface="+mn-lt"/>
              </a:rPr>
            </a:br>
            <a:r>
              <a:rPr lang="nb-NO" sz="2400" dirty="0" smtClean="0">
                <a:latin typeface="+mn-lt"/>
              </a:rPr>
              <a:t>studie</a:t>
            </a:r>
            <a:endParaRPr lang="nb-NO" sz="2400" dirty="0">
              <a:latin typeface="+mn-lt"/>
            </a:endParaRPr>
          </a:p>
        </p:txBody>
      </p:sp>
      <p:sp>
        <p:nvSpPr>
          <p:cNvPr id="19" name="TekstSylinder 18"/>
          <p:cNvSpPr txBox="1"/>
          <p:nvPr/>
        </p:nvSpPr>
        <p:spPr>
          <a:xfrm>
            <a:off x="2178204" y="5595781"/>
            <a:ext cx="1539204"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Data-</a:t>
            </a:r>
            <a:br>
              <a:rPr lang="nb-NO" sz="2400" dirty="0" smtClean="0">
                <a:latin typeface="+mn-lt"/>
              </a:rPr>
            </a:br>
            <a:r>
              <a:rPr lang="nb-NO" sz="2400" dirty="0" smtClean="0">
                <a:latin typeface="+mn-lt"/>
              </a:rPr>
              <a:t>innsamling</a:t>
            </a:r>
            <a:endParaRPr lang="nb-NO" sz="2400" dirty="0">
              <a:latin typeface="+mn-lt"/>
            </a:endParaRPr>
          </a:p>
        </p:txBody>
      </p:sp>
      <p:sp>
        <p:nvSpPr>
          <p:cNvPr id="20" name="TekstSylinder 19"/>
          <p:cNvSpPr txBox="1"/>
          <p:nvPr/>
        </p:nvSpPr>
        <p:spPr>
          <a:xfrm>
            <a:off x="554560" y="4846708"/>
            <a:ext cx="1260602" cy="461665"/>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Analyser</a:t>
            </a:r>
            <a:endParaRPr lang="nb-NO" sz="2400" dirty="0">
              <a:latin typeface="+mn-lt"/>
            </a:endParaRPr>
          </a:p>
        </p:txBody>
      </p:sp>
      <p:sp>
        <p:nvSpPr>
          <p:cNvPr id="22" name="TekstSylinder 21"/>
          <p:cNvSpPr txBox="1"/>
          <p:nvPr/>
        </p:nvSpPr>
        <p:spPr>
          <a:xfrm>
            <a:off x="4431050" y="3634126"/>
            <a:ext cx="1598643"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Forsknings-</a:t>
            </a:r>
            <a:br>
              <a:rPr lang="nb-NO" sz="2400" dirty="0" smtClean="0">
                <a:latin typeface="+mn-lt"/>
              </a:rPr>
            </a:br>
            <a:r>
              <a:rPr lang="nb-NO" sz="2400" dirty="0" smtClean="0">
                <a:latin typeface="+mn-lt"/>
              </a:rPr>
              <a:t>spørsmål</a:t>
            </a:r>
            <a:endParaRPr lang="nb-NO" sz="2400" dirty="0">
              <a:latin typeface="+mn-lt"/>
            </a:endParaRPr>
          </a:p>
        </p:txBody>
      </p:sp>
      <p:sp>
        <p:nvSpPr>
          <p:cNvPr id="23" name="TekstSylinder 22"/>
          <p:cNvSpPr txBox="1"/>
          <p:nvPr/>
        </p:nvSpPr>
        <p:spPr>
          <a:xfrm>
            <a:off x="4011051" y="4846708"/>
            <a:ext cx="1178528"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Designe</a:t>
            </a:r>
            <a:br>
              <a:rPr lang="nb-NO" sz="2400" dirty="0" smtClean="0">
                <a:latin typeface="+mn-lt"/>
              </a:rPr>
            </a:br>
            <a:r>
              <a:rPr lang="nb-NO" sz="2400" dirty="0" smtClean="0">
                <a:latin typeface="+mn-lt"/>
              </a:rPr>
              <a:t>studien</a:t>
            </a:r>
            <a:endParaRPr lang="nb-NO" sz="2400" dirty="0">
              <a:latin typeface="+mn-lt"/>
            </a:endParaRPr>
          </a:p>
        </p:txBody>
      </p:sp>
      <p:sp>
        <p:nvSpPr>
          <p:cNvPr id="6" name="TekstSylinder 5"/>
          <p:cNvSpPr txBox="1"/>
          <p:nvPr/>
        </p:nvSpPr>
        <p:spPr>
          <a:xfrm>
            <a:off x="6009642" y="1861373"/>
            <a:ext cx="2124428" cy="923330"/>
          </a:xfrm>
          <a:prstGeom prst="rect">
            <a:avLst/>
          </a:prstGeom>
          <a:noFill/>
        </p:spPr>
        <p:txBody>
          <a:bodyPr wrap="none" rtlCol="0">
            <a:spAutoFit/>
          </a:bodyPr>
          <a:lstStyle/>
          <a:p>
            <a:r>
              <a:rPr lang="nb-NO" b="1" dirty="0" smtClean="0">
                <a:latin typeface="+mn-lt"/>
              </a:rPr>
              <a:t>Brukermedvirkning?</a:t>
            </a:r>
          </a:p>
          <a:p>
            <a:endParaRPr lang="nb-NO" dirty="0">
              <a:latin typeface="+mn-lt"/>
            </a:endParaRPr>
          </a:p>
          <a:p>
            <a:endParaRPr lang="nb-NO" dirty="0">
              <a:latin typeface="+mn-lt"/>
            </a:endParaRPr>
          </a:p>
        </p:txBody>
      </p:sp>
      <p:sp>
        <p:nvSpPr>
          <p:cNvPr id="14" name="TekstSylinder 13"/>
          <p:cNvSpPr txBox="1"/>
          <p:nvPr/>
        </p:nvSpPr>
        <p:spPr>
          <a:xfrm>
            <a:off x="2130481" y="3226084"/>
            <a:ext cx="1615762" cy="1754326"/>
          </a:xfrm>
          <a:prstGeom prst="rect">
            <a:avLst/>
          </a:prstGeom>
          <a:noFill/>
        </p:spPr>
        <p:txBody>
          <a:bodyPr wrap="none" rtlCol="0">
            <a:spAutoFit/>
          </a:bodyPr>
          <a:lstStyle/>
          <a:p>
            <a:pPr algn="ctr"/>
            <a:r>
              <a:rPr lang="nb-NO" dirty="0" smtClean="0"/>
              <a:t>Tall-behandling</a:t>
            </a:r>
          </a:p>
          <a:p>
            <a:pPr algn="ctr"/>
            <a:r>
              <a:rPr lang="nb-NO" dirty="0" smtClean="0"/>
              <a:t>(statistikk)</a:t>
            </a:r>
          </a:p>
          <a:p>
            <a:pPr algn="ctr"/>
            <a:r>
              <a:rPr lang="nb-NO" dirty="0" smtClean="0"/>
              <a:t>Tekst-analyse</a:t>
            </a:r>
          </a:p>
          <a:p>
            <a:pPr algn="ctr"/>
            <a:r>
              <a:rPr lang="nb-NO" dirty="0" smtClean="0"/>
              <a:t>Bilde-analyse</a:t>
            </a:r>
          </a:p>
          <a:p>
            <a:pPr algn="ctr"/>
            <a:endParaRPr lang="nb-NO" dirty="0" smtClean="0"/>
          </a:p>
          <a:p>
            <a:pPr algn="ctr"/>
            <a:endParaRPr lang="nb-NO" dirty="0"/>
          </a:p>
        </p:txBody>
      </p:sp>
      <p:pic>
        <p:nvPicPr>
          <p:cNvPr id="13"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tel 16"/>
          <p:cNvSpPr txBox="1">
            <a:spLocks/>
          </p:cNvSpPr>
          <p:nvPr/>
        </p:nvSpPr>
        <p:spPr>
          <a:xfrm>
            <a:off x="0" y="692696"/>
            <a:ext cx="7668344" cy="576064"/>
          </a:xfrm>
          <a:prstGeom prst="rect">
            <a:avLst/>
          </a:prstGeom>
          <a:noFill/>
          <a:effectLst>
            <a:outerShdw dist="38100" dir="5400000" algn="t" rotWithShape="0">
              <a:schemeClr val="bg1">
                <a:alpha val="40000"/>
              </a:schemeClr>
            </a:outerShdw>
          </a:effectLst>
        </p:spPr>
        <p:txBody>
          <a:bodyPr vert="horz" lIns="720000" tIns="45720" rIns="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dirty="0" smtClean="0"/>
              <a:t>Medvirkning i forskningsprosessen </a:t>
            </a:r>
            <a:endParaRPr lang="nb-NO" dirty="0"/>
          </a:p>
        </p:txBody>
      </p:sp>
    </p:spTree>
    <p:extLst>
      <p:ext uri="{BB962C8B-B14F-4D97-AF65-F5344CB8AC3E}">
        <p14:creationId xmlns:p14="http://schemas.microsoft.com/office/powerpoint/2010/main" val="37325989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0"/>
          <p:cNvSpPr>
            <a:spLocks noGrp="1"/>
          </p:cNvSpPr>
          <p:nvPr>
            <p:ph type="ctrTitle"/>
          </p:nvPr>
        </p:nvSpPr>
        <p:spPr bwMode="auto">
          <a:xfrm>
            <a:off x="0" y="692150"/>
            <a:ext cx="7539038" cy="719138"/>
          </a:xfrm>
          <a:noFill/>
          <a:ln>
            <a:miter lim="800000"/>
            <a:headEnd/>
            <a:tailEnd/>
          </a:ln>
          <a:effectLst>
            <a:outerShdw dist="38100" dir="5400000" algn="t" rotWithShape="0">
              <a:schemeClr val="bg1">
                <a:alpha val="39999"/>
              </a:schemeClr>
            </a:outerShdw>
          </a:effectLst>
        </p:spPr>
        <p:txBody>
          <a:bodyPr vert="horz" wrap="square" tIns="45720" bIns="45720" numCol="1" anchor="t" anchorCtr="0" compatLnSpc="1">
            <a:prstTxWarp prst="textNoShape">
              <a:avLst/>
            </a:prstTxWarp>
          </a:bodyPr>
          <a:lstStyle/>
          <a:p>
            <a:pPr algn="l" eaLnBrk="1" hangingPunct="1">
              <a:defRPr/>
            </a:pPr>
            <a:r>
              <a:rPr lang="nb-NO" sz="3600" b="1" dirty="0" smtClean="0">
                <a:solidFill>
                  <a:schemeClr val="bg1"/>
                </a:solidFill>
              </a:rPr>
              <a:t>Medvirkning i forskningsprosessen</a:t>
            </a:r>
            <a:endParaRPr lang="da-DK" sz="3600" b="1" dirty="0" smtClean="0">
              <a:solidFill>
                <a:schemeClr val="bg1"/>
              </a:solidFill>
            </a:endParaRPr>
          </a:p>
        </p:txBody>
      </p:sp>
      <p:sp>
        <p:nvSpPr>
          <p:cNvPr id="16" name="Smultring 15"/>
          <p:cNvSpPr/>
          <p:nvPr/>
        </p:nvSpPr>
        <p:spPr>
          <a:xfrm>
            <a:off x="884887" y="2046039"/>
            <a:ext cx="4125839" cy="3965241"/>
          </a:xfrm>
          <a:prstGeom prst="donut">
            <a:avLst>
              <a:gd name="adj" fmla="val 435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7" name="TekstSylinder 16"/>
          <p:cNvSpPr txBox="1"/>
          <p:nvPr/>
        </p:nvSpPr>
        <p:spPr>
          <a:xfrm>
            <a:off x="2346310" y="1762521"/>
            <a:ext cx="1202992" cy="830997"/>
          </a:xfrm>
          <a:prstGeom prst="rect">
            <a:avLst/>
          </a:prstGeom>
          <a:solidFill>
            <a:schemeClr val="bg1"/>
          </a:solidFill>
          <a:ln>
            <a:solidFill>
              <a:srgbClr val="C00000"/>
            </a:solidFill>
          </a:ln>
        </p:spPr>
        <p:txBody>
          <a:bodyPr wrap="square" rtlCol="0">
            <a:spAutoFit/>
          </a:bodyPr>
          <a:lstStyle/>
          <a:p>
            <a:pPr algn="ctr"/>
            <a:r>
              <a:rPr lang="nb-NO" sz="2400" dirty="0" smtClean="0">
                <a:latin typeface="+mn-lt"/>
              </a:rPr>
              <a:t>Ide</a:t>
            </a:r>
            <a:br>
              <a:rPr lang="nb-NO" sz="2400" dirty="0" smtClean="0">
                <a:latin typeface="+mn-lt"/>
              </a:rPr>
            </a:br>
            <a:r>
              <a:rPr lang="nb-NO" sz="2400" dirty="0" smtClean="0">
                <a:latin typeface="+mn-lt"/>
              </a:rPr>
              <a:t>tema</a:t>
            </a:r>
            <a:endParaRPr lang="nb-NO" sz="2400" dirty="0">
              <a:latin typeface="+mn-lt"/>
            </a:endParaRPr>
          </a:p>
        </p:txBody>
      </p:sp>
      <p:sp>
        <p:nvSpPr>
          <p:cNvPr id="18" name="TekstSylinder 17"/>
          <p:cNvSpPr txBox="1"/>
          <p:nvPr/>
        </p:nvSpPr>
        <p:spPr>
          <a:xfrm>
            <a:off x="4002006" y="2341464"/>
            <a:ext cx="1448602"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Litteratur-</a:t>
            </a:r>
            <a:br>
              <a:rPr lang="nb-NO" sz="2400" dirty="0" smtClean="0">
                <a:latin typeface="+mn-lt"/>
              </a:rPr>
            </a:br>
            <a:r>
              <a:rPr lang="nb-NO" sz="2400" dirty="0" smtClean="0">
                <a:latin typeface="+mn-lt"/>
              </a:rPr>
              <a:t>studie</a:t>
            </a:r>
            <a:endParaRPr lang="nb-NO" sz="2400" dirty="0">
              <a:latin typeface="+mn-lt"/>
            </a:endParaRPr>
          </a:p>
        </p:txBody>
      </p:sp>
      <p:sp>
        <p:nvSpPr>
          <p:cNvPr id="19" name="TekstSylinder 18"/>
          <p:cNvSpPr txBox="1"/>
          <p:nvPr/>
        </p:nvSpPr>
        <p:spPr>
          <a:xfrm>
            <a:off x="2178204" y="5595781"/>
            <a:ext cx="1539204"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Data-</a:t>
            </a:r>
            <a:br>
              <a:rPr lang="nb-NO" sz="2400" dirty="0" smtClean="0">
                <a:latin typeface="+mn-lt"/>
              </a:rPr>
            </a:br>
            <a:r>
              <a:rPr lang="nb-NO" sz="2400" dirty="0" smtClean="0">
                <a:latin typeface="+mn-lt"/>
              </a:rPr>
              <a:t>innsamling</a:t>
            </a:r>
            <a:endParaRPr lang="nb-NO" sz="2400" dirty="0">
              <a:latin typeface="+mn-lt"/>
            </a:endParaRPr>
          </a:p>
        </p:txBody>
      </p:sp>
      <p:sp>
        <p:nvSpPr>
          <p:cNvPr id="20" name="TekstSylinder 19"/>
          <p:cNvSpPr txBox="1"/>
          <p:nvPr/>
        </p:nvSpPr>
        <p:spPr>
          <a:xfrm>
            <a:off x="554560" y="4846708"/>
            <a:ext cx="1260602" cy="461665"/>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Analyser</a:t>
            </a:r>
            <a:endParaRPr lang="nb-NO" sz="2400" dirty="0">
              <a:latin typeface="+mn-lt"/>
            </a:endParaRPr>
          </a:p>
        </p:txBody>
      </p:sp>
      <p:sp>
        <p:nvSpPr>
          <p:cNvPr id="22" name="TekstSylinder 21"/>
          <p:cNvSpPr txBox="1"/>
          <p:nvPr/>
        </p:nvSpPr>
        <p:spPr>
          <a:xfrm>
            <a:off x="4431050" y="3634126"/>
            <a:ext cx="1598643"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Forsknings-</a:t>
            </a:r>
            <a:br>
              <a:rPr lang="nb-NO" sz="2400" dirty="0" smtClean="0">
                <a:latin typeface="+mn-lt"/>
              </a:rPr>
            </a:br>
            <a:r>
              <a:rPr lang="nb-NO" sz="2400" dirty="0" smtClean="0">
                <a:latin typeface="+mn-lt"/>
              </a:rPr>
              <a:t>spørsmål</a:t>
            </a:r>
            <a:endParaRPr lang="nb-NO" sz="2400" dirty="0">
              <a:latin typeface="+mn-lt"/>
            </a:endParaRPr>
          </a:p>
        </p:txBody>
      </p:sp>
      <p:sp>
        <p:nvSpPr>
          <p:cNvPr id="23" name="TekstSylinder 22"/>
          <p:cNvSpPr txBox="1"/>
          <p:nvPr/>
        </p:nvSpPr>
        <p:spPr>
          <a:xfrm>
            <a:off x="4011051" y="4846708"/>
            <a:ext cx="1178528"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Designe</a:t>
            </a:r>
            <a:br>
              <a:rPr lang="nb-NO" sz="2400" dirty="0" smtClean="0">
                <a:latin typeface="+mn-lt"/>
              </a:rPr>
            </a:br>
            <a:r>
              <a:rPr lang="nb-NO" sz="2400" dirty="0" smtClean="0">
                <a:latin typeface="+mn-lt"/>
              </a:rPr>
              <a:t>studien</a:t>
            </a:r>
            <a:endParaRPr lang="nb-NO" sz="2400" dirty="0">
              <a:latin typeface="+mn-lt"/>
            </a:endParaRPr>
          </a:p>
        </p:txBody>
      </p:sp>
      <p:sp>
        <p:nvSpPr>
          <p:cNvPr id="24" name="TekstSylinder 23"/>
          <p:cNvSpPr txBox="1"/>
          <p:nvPr/>
        </p:nvSpPr>
        <p:spPr>
          <a:xfrm>
            <a:off x="147503" y="3739768"/>
            <a:ext cx="1377493"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Skrive og </a:t>
            </a:r>
            <a:br>
              <a:rPr lang="nb-NO" sz="2400" dirty="0" smtClean="0">
                <a:latin typeface="+mn-lt"/>
              </a:rPr>
            </a:br>
            <a:r>
              <a:rPr lang="nb-NO" sz="2400" dirty="0" smtClean="0">
                <a:latin typeface="+mn-lt"/>
              </a:rPr>
              <a:t>publisere</a:t>
            </a:r>
            <a:endParaRPr lang="nb-NO" sz="2400" dirty="0">
              <a:latin typeface="+mn-lt"/>
            </a:endParaRPr>
          </a:p>
        </p:txBody>
      </p:sp>
      <p:sp>
        <p:nvSpPr>
          <p:cNvPr id="6" name="TekstSylinder 5"/>
          <p:cNvSpPr txBox="1"/>
          <p:nvPr/>
        </p:nvSpPr>
        <p:spPr>
          <a:xfrm>
            <a:off x="6009642" y="1861373"/>
            <a:ext cx="2124428" cy="923330"/>
          </a:xfrm>
          <a:prstGeom prst="rect">
            <a:avLst/>
          </a:prstGeom>
          <a:noFill/>
        </p:spPr>
        <p:txBody>
          <a:bodyPr wrap="none" rtlCol="0">
            <a:spAutoFit/>
          </a:bodyPr>
          <a:lstStyle/>
          <a:p>
            <a:r>
              <a:rPr lang="nb-NO" b="1" dirty="0" smtClean="0">
                <a:latin typeface="+mn-lt"/>
              </a:rPr>
              <a:t>Brukermedvirkning?</a:t>
            </a:r>
          </a:p>
          <a:p>
            <a:endParaRPr lang="nb-NO" dirty="0">
              <a:latin typeface="+mn-lt"/>
            </a:endParaRPr>
          </a:p>
          <a:p>
            <a:endParaRPr lang="nb-NO" dirty="0">
              <a:latin typeface="+mn-lt"/>
            </a:endParaRPr>
          </a:p>
        </p:txBody>
      </p:sp>
      <p:sp>
        <p:nvSpPr>
          <p:cNvPr id="14" name="TekstSylinder 13"/>
          <p:cNvSpPr txBox="1"/>
          <p:nvPr/>
        </p:nvSpPr>
        <p:spPr>
          <a:xfrm>
            <a:off x="1444482" y="2895462"/>
            <a:ext cx="2967479" cy="2862322"/>
          </a:xfrm>
          <a:prstGeom prst="rect">
            <a:avLst/>
          </a:prstGeom>
          <a:noFill/>
        </p:spPr>
        <p:txBody>
          <a:bodyPr wrap="none" rtlCol="0">
            <a:spAutoFit/>
          </a:bodyPr>
          <a:lstStyle/>
          <a:p>
            <a:pPr algn="ctr"/>
            <a:r>
              <a:rPr lang="nb-NO" b="1" dirty="0" smtClean="0"/>
              <a:t>Bakgrunn</a:t>
            </a:r>
            <a:r>
              <a:rPr lang="nb-NO" dirty="0" smtClean="0"/>
              <a:t/>
            </a:r>
            <a:br>
              <a:rPr lang="nb-NO" dirty="0" smtClean="0"/>
            </a:br>
            <a:r>
              <a:rPr lang="nb-NO" dirty="0" smtClean="0"/>
              <a:t>(oppsummere litteraturen)</a:t>
            </a:r>
          </a:p>
          <a:p>
            <a:pPr algn="ctr"/>
            <a:r>
              <a:rPr lang="nb-NO" b="1" dirty="0" smtClean="0"/>
              <a:t>Metode </a:t>
            </a:r>
            <a:r>
              <a:rPr lang="nb-NO" dirty="0" smtClean="0"/>
              <a:t>(design </a:t>
            </a:r>
            <a:r>
              <a:rPr lang="nb-NO" dirty="0"/>
              <a:t>&amp;</a:t>
            </a:r>
            <a:r>
              <a:rPr lang="nb-NO" dirty="0" smtClean="0"/>
              <a:t> analyse)</a:t>
            </a:r>
          </a:p>
          <a:p>
            <a:pPr algn="ctr"/>
            <a:r>
              <a:rPr lang="nb-NO" b="1" dirty="0" smtClean="0"/>
              <a:t>Resultater</a:t>
            </a:r>
            <a:r>
              <a:rPr lang="nb-NO" dirty="0" smtClean="0"/>
              <a:t> (tekst, </a:t>
            </a:r>
            <a:br>
              <a:rPr lang="nb-NO" dirty="0" smtClean="0"/>
            </a:br>
            <a:r>
              <a:rPr lang="nb-NO" dirty="0" smtClean="0"/>
              <a:t>tabeller og figurer)</a:t>
            </a:r>
          </a:p>
          <a:p>
            <a:pPr algn="ctr"/>
            <a:r>
              <a:rPr lang="nb-NO" b="1" dirty="0" smtClean="0"/>
              <a:t>Diskusjon</a:t>
            </a:r>
            <a:r>
              <a:rPr lang="nb-NO" dirty="0" smtClean="0"/>
              <a:t> (av resultater </a:t>
            </a:r>
            <a:br>
              <a:rPr lang="nb-NO" dirty="0" smtClean="0"/>
            </a:br>
            <a:r>
              <a:rPr lang="nb-NO" dirty="0" smtClean="0"/>
              <a:t>og metode)</a:t>
            </a:r>
          </a:p>
          <a:p>
            <a:pPr algn="ctr"/>
            <a:r>
              <a:rPr lang="nb-NO" b="1" dirty="0" smtClean="0"/>
              <a:t>Konklusjon</a:t>
            </a:r>
          </a:p>
          <a:p>
            <a:pPr algn="ctr"/>
            <a:endParaRPr lang="nb-NO" dirty="0" smtClean="0"/>
          </a:p>
          <a:p>
            <a:pPr algn="ctr"/>
            <a:endParaRPr lang="nb-NO" dirty="0"/>
          </a:p>
        </p:txBody>
      </p:sp>
      <p:pic>
        <p:nvPicPr>
          <p:cNvPr id="1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tel 16"/>
          <p:cNvSpPr txBox="1">
            <a:spLocks/>
          </p:cNvSpPr>
          <p:nvPr/>
        </p:nvSpPr>
        <p:spPr>
          <a:xfrm>
            <a:off x="0" y="692696"/>
            <a:ext cx="7668344" cy="576064"/>
          </a:xfrm>
          <a:prstGeom prst="rect">
            <a:avLst/>
          </a:prstGeom>
          <a:noFill/>
          <a:effectLst>
            <a:outerShdw dist="38100" dir="5400000" algn="t" rotWithShape="0">
              <a:schemeClr val="bg1">
                <a:alpha val="40000"/>
              </a:schemeClr>
            </a:outerShdw>
          </a:effectLst>
        </p:spPr>
        <p:txBody>
          <a:bodyPr vert="horz" lIns="720000" tIns="45720" rIns="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dirty="0" smtClean="0"/>
              <a:t>Medvirkning i forskningsprosessen </a:t>
            </a:r>
            <a:endParaRPr lang="nb-NO" dirty="0"/>
          </a:p>
        </p:txBody>
      </p:sp>
    </p:spTree>
    <p:extLst>
      <p:ext uri="{BB962C8B-B14F-4D97-AF65-F5344CB8AC3E}">
        <p14:creationId xmlns:p14="http://schemas.microsoft.com/office/powerpoint/2010/main" val="421116220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Vancouver-konvensjonen</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1043608" y="1484784"/>
            <a:ext cx="7772400" cy="4114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b-NO" sz="2400" b="1" dirty="0" smtClean="0"/>
              <a:t>Forfatterskap </a:t>
            </a:r>
            <a:r>
              <a:rPr lang="nb-NO" sz="2400" b="1" dirty="0"/>
              <a:t>skal utelukkende baseres på: </a:t>
            </a:r>
          </a:p>
          <a:p>
            <a:pPr marL="457200" indent="-457200">
              <a:buFont typeface="+mj-lt"/>
              <a:buAutoNum type="alphaLcParenR"/>
            </a:pPr>
            <a:r>
              <a:rPr lang="nb-NO" sz="2400" dirty="0" smtClean="0"/>
              <a:t>Vesentlige </a:t>
            </a:r>
            <a:r>
              <a:rPr lang="nb-NO" sz="2400" dirty="0"/>
              <a:t>bidrag til idé og utforming, eller datainnsamling, eller analyse og tolking av data </a:t>
            </a:r>
          </a:p>
          <a:p>
            <a:pPr marL="457200" indent="-457200">
              <a:buFont typeface="+mj-lt"/>
              <a:buAutoNum type="alphaLcParenR"/>
            </a:pPr>
            <a:r>
              <a:rPr lang="nb-NO" sz="2400" dirty="0" smtClean="0"/>
              <a:t>Utarbeiding </a:t>
            </a:r>
            <a:r>
              <a:rPr lang="nb-NO" sz="2400" dirty="0"/>
              <a:t>av selve manuskriptet eller kritisk revisjon av artikkelens intellektuelle innhold </a:t>
            </a:r>
          </a:p>
          <a:p>
            <a:pPr marL="457200" indent="-457200">
              <a:buFont typeface="+mj-lt"/>
              <a:buAutoNum type="alphaLcParenR"/>
            </a:pPr>
            <a:r>
              <a:rPr lang="nb-NO" sz="2400" dirty="0" smtClean="0"/>
              <a:t>Godkjenning </a:t>
            </a:r>
            <a:r>
              <a:rPr lang="nb-NO" sz="2400" dirty="0"/>
              <a:t>av artikkelversjonen som skal publiseres</a:t>
            </a:r>
          </a:p>
          <a:p>
            <a:pPr marL="457200" indent="-457200">
              <a:buFont typeface="+mj-lt"/>
              <a:buAutoNum type="alphaLcParenR"/>
            </a:pPr>
            <a:r>
              <a:rPr lang="nb-NO" sz="2400" dirty="0" smtClean="0"/>
              <a:t>Enighet </a:t>
            </a:r>
            <a:r>
              <a:rPr lang="nb-NO" sz="2400" dirty="0"/>
              <a:t>om å være ansvarlig for alle deler av arbeidet for å sikre at spørsmål knyttet til presisjon eller integritet til noen del av arbeidet er hensiktsmessig undersøkt og </a:t>
            </a:r>
            <a:r>
              <a:rPr lang="nb-NO" sz="2400" dirty="0" smtClean="0"/>
              <a:t>løst</a:t>
            </a:r>
            <a:br>
              <a:rPr lang="nb-NO" sz="2400" dirty="0" smtClean="0"/>
            </a:br>
            <a:r>
              <a:rPr lang="nb-NO" sz="1200" dirty="0" smtClean="0">
                <a:solidFill>
                  <a:schemeClr val="bg1"/>
                </a:solidFill>
              </a:rPr>
              <a:t>a</a:t>
            </a:r>
            <a:endParaRPr lang="nb-NO" sz="2400" dirty="0">
              <a:solidFill>
                <a:schemeClr val="bg1"/>
              </a:solidFill>
            </a:endParaRPr>
          </a:p>
          <a:p>
            <a:pPr marL="0" indent="0">
              <a:buNone/>
            </a:pPr>
            <a:r>
              <a:rPr lang="nb-NO" altLang="nb-NO" sz="1800" dirty="0">
                <a:hlinkClick r:id="rId5"/>
              </a:rPr>
              <a:t>https://www.etikkom.no/FBIB/Temaer/Medforfatterskap/Medforfatterskap-i-medisin-og-helsefag</a:t>
            </a:r>
            <a:r>
              <a:rPr lang="nb-NO" altLang="nb-NO" sz="1800" dirty="0" smtClean="0">
                <a:hlinkClick r:id="rId5"/>
              </a:rPr>
              <a:t>/</a:t>
            </a:r>
            <a:r>
              <a:rPr lang="nb-NO" altLang="nb-NO" sz="1800" dirty="0" smtClean="0"/>
              <a:t> </a:t>
            </a:r>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43</a:t>
            </a:fld>
            <a:endParaRPr lang="da-DK"/>
          </a:p>
        </p:txBody>
      </p:sp>
    </p:spTree>
    <p:extLst>
      <p:ext uri="{BB962C8B-B14F-4D97-AF65-F5344CB8AC3E}">
        <p14:creationId xmlns:p14="http://schemas.microsoft.com/office/powerpoint/2010/main" val="7868114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0"/>
          <p:cNvSpPr>
            <a:spLocks noGrp="1"/>
          </p:cNvSpPr>
          <p:nvPr>
            <p:ph type="ctrTitle"/>
          </p:nvPr>
        </p:nvSpPr>
        <p:spPr bwMode="auto">
          <a:xfrm>
            <a:off x="0" y="692150"/>
            <a:ext cx="7539038" cy="719138"/>
          </a:xfrm>
          <a:noFill/>
          <a:ln>
            <a:miter lim="800000"/>
            <a:headEnd/>
            <a:tailEnd/>
          </a:ln>
          <a:effectLst>
            <a:outerShdw dist="38100" dir="5400000" algn="t" rotWithShape="0">
              <a:schemeClr val="bg1">
                <a:alpha val="39999"/>
              </a:schemeClr>
            </a:outerShdw>
          </a:effectLst>
        </p:spPr>
        <p:txBody>
          <a:bodyPr vert="horz" wrap="square" tIns="45720" bIns="45720" numCol="1" anchor="t" anchorCtr="0" compatLnSpc="1">
            <a:prstTxWarp prst="textNoShape">
              <a:avLst/>
            </a:prstTxWarp>
          </a:bodyPr>
          <a:lstStyle/>
          <a:p>
            <a:pPr algn="l" eaLnBrk="1" hangingPunct="1">
              <a:defRPr/>
            </a:pPr>
            <a:r>
              <a:rPr lang="nb-NO" sz="3600" b="1" dirty="0" smtClean="0">
                <a:solidFill>
                  <a:schemeClr val="bg1"/>
                </a:solidFill>
              </a:rPr>
              <a:t>Medvirkning i forskningsprosessen</a:t>
            </a:r>
            <a:endParaRPr lang="da-DK" sz="3600" b="1" dirty="0" smtClean="0">
              <a:solidFill>
                <a:schemeClr val="bg1"/>
              </a:solidFill>
            </a:endParaRPr>
          </a:p>
        </p:txBody>
      </p:sp>
      <p:sp>
        <p:nvSpPr>
          <p:cNvPr id="16" name="Smultring 15"/>
          <p:cNvSpPr/>
          <p:nvPr/>
        </p:nvSpPr>
        <p:spPr>
          <a:xfrm>
            <a:off x="884887" y="2046039"/>
            <a:ext cx="4125839" cy="3965241"/>
          </a:xfrm>
          <a:prstGeom prst="donut">
            <a:avLst>
              <a:gd name="adj" fmla="val 435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7" name="TekstSylinder 16"/>
          <p:cNvSpPr txBox="1"/>
          <p:nvPr/>
        </p:nvSpPr>
        <p:spPr>
          <a:xfrm>
            <a:off x="2346310" y="1762521"/>
            <a:ext cx="1202992" cy="830997"/>
          </a:xfrm>
          <a:prstGeom prst="rect">
            <a:avLst/>
          </a:prstGeom>
          <a:solidFill>
            <a:schemeClr val="bg1"/>
          </a:solidFill>
          <a:ln>
            <a:solidFill>
              <a:srgbClr val="C00000"/>
            </a:solidFill>
          </a:ln>
        </p:spPr>
        <p:txBody>
          <a:bodyPr wrap="square" rtlCol="0">
            <a:spAutoFit/>
          </a:bodyPr>
          <a:lstStyle/>
          <a:p>
            <a:pPr algn="ctr"/>
            <a:r>
              <a:rPr lang="nb-NO" sz="2400" dirty="0" smtClean="0">
                <a:latin typeface="+mn-lt"/>
              </a:rPr>
              <a:t>Ide</a:t>
            </a:r>
            <a:br>
              <a:rPr lang="nb-NO" sz="2400" dirty="0" smtClean="0">
                <a:latin typeface="+mn-lt"/>
              </a:rPr>
            </a:br>
            <a:r>
              <a:rPr lang="nb-NO" sz="2400" dirty="0" smtClean="0">
                <a:latin typeface="+mn-lt"/>
              </a:rPr>
              <a:t>tema</a:t>
            </a:r>
            <a:endParaRPr lang="nb-NO" sz="2400" dirty="0">
              <a:latin typeface="+mn-lt"/>
            </a:endParaRPr>
          </a:p>
        </p:txBody>
      </p:sp>
      <p:sp>
        <p:nvSpPr>
          <p:cNvPr id="18" name="TekstSylinder 17"/>
          <p:cNvSpPr txBox="1"/>
          <p:nvPr/>
        </p:nvSpPr>
        <p:spPr>
          <a:xfrm>
            <a:off x="4002006" y="2341464"/>
            <a:ext cx="1448602"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Litteratur-</a:t>
            </a:r>
            <a:br>
              <a:rPr lang="nb-NO" sz="2400" dirty="0" smtClean="0">
                <a:latin typeface="+mn-lt"/>
              </a:rPr>
            </a:br>
            <a:r>
              <a:rPr lang="nb-NO" sz="2400" dirty="0" smtClean="0">
                <a:latin typeface="+mn-lt"/>
              </a:rPr>
              <a:t>studie</a:t>
            </a:r>
            <a:endParaRPr lang="nb-NO" sz="2400" dirty="0">
              <a:latin typeface="+mn-lt"/>
            </a:endParaRPr>
          </a:p>
        </p:txBody>
      </p:sp>
      <p:sp>
        <p:nvSpPr>
          <p:cNvPr id="19" name="TekstSylinder 18"/>
          <p:cNvSpPr txBox="1"/>
          <p:nvPr/>
        </p:nvSpPr>
        <p:spPr>
          <a:xfrm>
            <a:off x="2178204" y="5595781"/>
            <a:ext cx="1539204"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Data-</a:t>
            </a:r>
            <a:br>
              <a:rPr lang="nb-NO" sz="2400" dirty="0" smtClean="0">
                <a:latin typeface="+mn-lt"/>
              </a:rPr>
            </a:br>
            <a:r>
              <a:rPr lang="nb-NO" sz="2400" dirty="0" smtClean="0">
                <a:latin typeface="+mn-lt"/>
              </a:rPr>
              <a:t>innsamling</a:t>
            </a:r>
            <a:endParaRPr lang="nb-NO" sz="2400" dirty="0">
              <a:latin typeface="+mn-lt"/>
            </a:endParaRPr>
          </a:p>
        </p:txBody>
      </p:sp>
      <p:sp>
        <p:nvSpPr>
          <p:cNvPr id="20" name="TekstSylinder 19"/>
          <p:cNvSpPr txBox="1"/>
          <p:nvPr/>
        </p:nvSpPr>
        <p:spPr>
          <a:xfrm>
            <a:off x="554560" y="4846708"/>
            <a:ext cx="1260602" cy="461665"/>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Analyser</a:t>
            </a:r>
            <a:endParaRPr lang="nb-NO" sz="2400" dirty="0">
              <a:latin typeface="+mn-lt"/>
            </a:endParaRPr>
          </a:p>
        </p:txBody>
      </p:sp>
      <p:sp>
        <p:nvSpPr>
          <p:cNvPr id="21" name="TekstSylinder 20"/>
          <p:cNvSpPr txBox="1"/>
          <p:nvPr/>
        </p:nvSpPr>
        <p:spPr>
          <a:xfrm>
            <a:off x="554560" y="2341464"/>
            <a:ext cx="1326261"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Omsette </a:t>
            </a:r>
            <a:br>
              <a:rPr lang="nb-NO" sz="2400" dirty="0" smtClean="0">
                <a:latin typeface="+mn-lt"/>
              </a:rPr>
            </a:br>
            <a:r>
              <a:rPr lang="nb-NO" sz="2400" dirty="0" smtClean="0">
                <a:latin typeface="+mn-lt"/>
              </a:rPr>
              <a:t>i praksis</a:t>
            </a:r>
            <a:endParaRPr lang="nb-NO" sz="2400" dirty="0">
              <a:latin typeface="+mn-lt"/>
            </a:endParaRPr>
          </a:p>
        </p:txBody>
      </p:sp>
      <p:sp>
        <p:nvSpPr>
          <p:cNvPr id="22" name="TekstSylinder 21"/>
          <p:cNvSpPr txBox="1"/>
          <p:nvPr/>
        </p:nvSpPr>
        <p:spPr>
          <a:xfrm>
            <a:off x="4431050" y="3634126"/>
            <a:ext cx="1598643"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Forsknings-</a:t>
            </a:r>
            <a:br>
              <a:rPr lang="nb-NO" sz="2400" dirty="0" smtClean="0">
                <a:latin typeface="+mn-lt"/>
              </a:rPr>
            </a:br>
            <a:r>
              <a:rPr lang="nb-NO" sz="2400" dirty="0" smtClean="0">
                <a:latin typeface="+mn-lt"/>
              </a:rPr>
              <a:t>spørsmål</a:t>
            </a:r>
            <a:endParaRPr lang="nb-NO" sz="2400" dirty="0">
              <a:latin typeface="+mn-lt"/>
            </a:endParaRPr>
          </a:p>
        </p:txBody>
      </p:sp>
      <p:sp>
        <p:nvSpPr>
          <p:cNvPr id="23" name="TekstSylinder 22"/>
          <p:cNvSpPr txBox="1"/>
          <p:nvPr/>
        </p:nvSpPr>
        <p:spPr>
          <a:xfrm>
            <a:off x="4011051" y="4846708"/>
            <a:ext cx="1178528"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Designe</a:t>
            </a:r>
            <a:br>
              <a:rPr lang="nb-NO" sz="2400" dirty="0" smtClean="0">
                <a:latin typeface="+mn-lt"/>
              </a:rPr>
            </a:br>
            <a:r>
              <a:rPr lang="nb-NO" sz="2400" dirty="0" smtClean="0">
                <a:latin typeface="+mn-lt"/>
              </a:rPr>
              <a:t>studien</a:t>
            </a:r>
            <a:endParaRPr lang="nb-NO" sz="2400" dirty="0">
              <a:latin typeface="+mn-lt"/>
            </a:endParaRPr>
          </a:p>
        </p:txBody>
      </p:sp>
      <p:sp>
        <p:nvSpPr>
          <p:cNvPr id="24" name="TekstSylinder 23"/>
          <p:cNvSpPr txBox="1"/>
          <p:nvPr/>
        </p:nvSpPr>
        <p:spPr>
          <a:xfrm>
            <a:off x="147503" y="3739768"/>
            <a:ext cx="1377493" cy="830997"/>
          </a:xfrm>
          <a:prstGeom prst="rect">
            <a:avLst/>
          </a:prstGeom>
          <a:solidFill>
            <a:schemeClr val="bg1"/>
          </a:solidFill>
          <a:ln>
            <a:solidFill>
              <a:srgbClr val="C00000"/>
            </a:solidFill>
          </a:ln>
        </p:spPr>
        <p:txBody>
          <a:bodyPr wrap="none" rtlCol="0">
            <a:spAutoFit/>
          </a:bodyPr>
          <a:lstStyle/>
          <a:p>
            <a:pPr algn="ctr"/>
            <a:r>
              <a:rPr lang="nb-NO" sz="2400" dirty="0" smtClean="0">
                <a:latin typeface="+mn-lt"/>
              </a:rPr>
              <a:t>Skrive og </a:t>
            </a:r>
            <a:br>
              <a:rPr lang="nb-NO" sz="2400" dirty="0" smtClean="0">
                <a:latin typeface="+mn-lt"/>
              </a:rPr>
            </a:br>
            <a:r>
              <a:rPr lang="nb-NO" sz="2400" dirty="0" smtClean="0">
                <a:latin typeface="+mn-lt"/>
              </a:rPr>
              <a:t>publisere</a:t>
            </a:r>
            <a:endParaRPr lang="nb-NO" sz="2400" dirty="0">
              <a:latin typeface="+mn-lt"/>
            </a:endParaRPr>
          </a:p>
        </p:txBody>
      </p:sp>
      <p:sp>
        <p:nvSpPr>
          <p:cNvPr id="6" name="TekstSylinder 5"/>
          <p:cNvSpPr txBox="1"/>
          <p:nvPr/>
        </p:nvSpPr>
        <p:spPr>
          <a:xfrm>
            <a:off x="6009642" y="1861373"/>
            <a:ext cx="2124428" cy="923330"/>
          </a:xfrm>
          <a:prstGeom prst="rect">
            <a:avLst/>
          </a:prstGeom>
          <a:noFill/>
        </p:spPr>
        <p:txBody>
          <a:bodyPr wrap="none" rtlCol="0">
            <a:spAutoFit/>
          </a:bodyPr>
          <a:lstStyle/>
          <a:p>
            <a:r>
              <a:rPr lang="nb-NO" b="1" dirty="0" smtClean="0">
                <a:latin typeface="+mn-lt"/>
              </a:rPr>
              <a:t>Brukermedvirkning?</a:t>
            </a:r>
          </a:p>
          <a:p>
            <a:endParaRPr lang="nb-NO" dirty="0">
              <a:latin typeface="+mn-lt"/>
            </a:endParaRPr>
          </a:p>
          <a:p>
            <a:endParaRPr lang="nb-NO" dirty="0">
              <a:latin typeface="+mn-lt"/>
            </a:endParaRPr>
          </a:p>
        </p:txBody>
      </p:sp>
      <p:sp>
        <p:nvSpPr>
          <p:cNvPr id="14" name="TekstSylinder 13"/>
          <p:cNvSpPr txBox="1"/>
          <p:nvPr/>
        </p:nvSpPr>
        <p:spPr>
          <a:xfrm>
            <a:off x="1835618" y="3121242"/>
            <a:ext cx="2185214" cy="2031325"/>
          </a:xfrm>
          <a:prstGeom prst="rect">
            <a:avLst/>
          </a:prstGeom>
          <a:noFill/>
        </p:spPr>
        <p:txBody>
          <a:bodyPr wrap="none" rtlCol="0">
            <a:spAutoFit/>
          </a:bodyPr>
          <a:lstStyle/>
          <a:p>
            <a:pPr algn="ctr"/>
            <a:r>
              <a:rPr lang="nb-NO" dirty="0" smtClean="0"/>
              <a:t>Bringe </a:t>
            </a:r>
            <a:br>
              <a:rPr lang="nb-NO" dirty="0" smtClean="0"/>
            </a:br>
            <a:r>
              <a:rPr lang="nb-NO" dirty="0" smtClean="0"/>
              <a:t>resultatene </a:t>
            </a:r>
          </a:p>
          <a:p>
            <a:pPr algn="ctr"/>
            <a:r>
              <a:rPr lang="nb-NO" dirty="0"/>
              <a:t>u</a:t>
            </a:r>
            <a:r>
              <a:rPr lang="nb-NO" dirty="0" smtClean="0"/>
              <a:t>t i verden så </a:t>
            </a:r>
            <a:br>
              <a:rPr lang="nb-NO" dirty="0" smtClean="0"/>
            </a:br>
            <a:r>
              <a:rPr lang="nb-NO" dirty="0" smtClean="0"/>
              <a:t>det når behandlere,</a:t>
            </a:r>
            <a:br>
              <a:rPr lang="nb-NO" dirty="0" smtClean="0"/>
            </a:br>
            <a:r>
              <a:rPr lang="nb-NO" dirty="0" smtClean="0"/>
              <a:t>pasienter</a:t>
            </a:r>
            <a:br>
              <a:rPr lang="nb-NO" dirty="0" smtClean="0"/>
            </a:br>
            <a:r>
              <a:rPr lang="nb-NO" dirty="0" smtClean="0"/>
              <a:t>og folk flest</a:t>
            </a:r>
          </a:p>
          <a:p>
            <a:pPr algn="ctr"/>
            <a:endParaRPr lang="nb-NO" dirty="0"/>
          </a:p>
        </p:txBody>
      </p:sp>
      <p:pic>
        <p:nvPicPr>
          <p:cNvPr id="2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sp>
        <p:nvSpPr>
          <p:cNvPr id="26" name="Tittel 16"/>
          <p:cNvSpPr txBox="1">
            <a:spLocks/>
          </p:cNvSpPr>
          <p:nvPr/>
        </p:nvSpPr>
        <p:spPr>
          <a:xfrm>
            <a:off x="0" y="692696"/>
            <a:ext cx="7668344" cy="576064"/>
          </a:xfrm>
          <a:prstGeom prst="rect">
            <a:avLst/>
          </a:prstGeom>
          <a:noFill/>
          <a:effectLst>
            <a:outerShdw dist="38100" dir="5400000" algn="t" rotWithShape="0">
              <a:schemeClr val="bg1">
                <a:alpha val="40000"/>
              </a:schemeClr>
            </a:outerShdw>
          </a:effectLst>
        </p:spPr>
        <p:txBody>
          <a:bodyPr vert="horz" lIns="720000" tIns="45720" rIns="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dirty="0" smtClean="0"/>
              <a:t>Medvirkning i forskningsprosessen </a:t>
            </a:r>
            <a:endParaRPr lang="nb-NO" dirty="0"/>
          </a:p>
        </p:txBody>
      </p:sp>
    </p:spTree>
    <p:extLst>
      <p:ext uri="{BB962C8B-B14F-4D97-AF65-F5344CB8AC3E}">
        <p14:creationId xmlns:p14="http://schemas.microsoft.com/office/powerpoint/2010/main" val="235790238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lysbildenummer 2"/>
          <p:cNvSpPr>
            <a:spLocks noGrp="1"/>
          </p:cNvSpPr>
          <p:nvPr>
            <p:ph type="sldNum" sz="quarter" idx="12"/>
          </p:nvPr>
        </p:nvSpPr>
        <p:spPr/>
        <p:txBody>
          <a:bodyPr/>
          <a:lstStyle/>
          <a:p>
            <a:fld id="{F8DE68CA-CE29-48B2-A76D-5FAA5388020D}" type="slidenum">
              <a:rPr lang="da-DK" smtClean="0"/>
              <a:pPr/>
              <a:t>45</a:t>
            </a:fld>
            <a:endParaRPr lang="da-DK"/>
          </a:p>
        </p:txBody>
      </p:sp>
      <p:sp>
        <p:nvSpPr>
          <p:cNvPr id="7" name="Rectangle 3"/>
          <p:cNvSpPr txBox="1">
            <a:spLocks/>
          </p:cNvSpPr>
          <p:nvPr/>
        </p:nvSpPr>
        <p:spPr bwMode="auto">
          <a:xfrm>
            <a:off x="755347" y="1628800"/>
            <a:ext cx="7789614"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b-NO" altLang="nb-NO" sz="2800" b="1" dirty="0" smtClean="0"/>
              <a:t>For de som ønsker å lese mer om studien: </a:t>
            </a:r>
            <a:r>
              <a:rPr lang="nb-NO" altLang="nb-NO" sz="2800" dirty="0" smtClean="0"/>
              <a:t/>
            </a:r>
            <a:br>
              <a:rPr lang="nb-NO" altLang="nb-NO" sz="2800" dirty="0" smtClean="0"/>
            </a:br>
            <a:r>
              <a:rPr lang="nb-NO" altLang="nb-NO" sz="2800" dirty="0" smtClean="0"/>
              <a:t/>
            </a:r>
            <a:br>
              <a:rPr lang="nb-NO" altLang="nb-NO" sz="2800" dirty="0" smtClean="0"/>
            </a:br>
            <a:r>
              <a:rPr lang="nb-NO" altLang="nb-NO" sz="2800" dirty="0" smtClean="0"/>
              <a:t>Prosjektbeskrivelsen er publisert i form av en engelskspråklig artikkel som er tilgjengelig ved å følge denne lenken</a:t>
            </a:r>
          </a:p>
          <a:p>
            <a:pPr marL="0" indent="0">
              <a:buNone/>
            </a:pPr>
            <a:endParaRPr lang="nb-NO" sz="2800" dirty="0" smtClean="0"/>
          </a:p>
          <a:p>
            <a:pPr marL="0" indent="0">
              <a:buNone/>
            </a:pPr>
            <a:r>
              <a:rPr lang="nb-NO" sz="2400" dirty="0">
                <a:hlinkClick r:id="rId5"/>
              </a:rPr>
              <a:t>http://</a:t>
            </a:r>
            <a:r>
              <a:rPr lang="nb-NO" sz="2400" dirty="0" smtClean="0">
                <a:hlinkClick r:id="rId5"/>
              </a:rPr>
              <a:t>www.ncbi.nlm.nih.gov/pmc/articles/PMC4057897/pdf/1471-2474-15-153.pdf</a:t>
            </a:r>
            <a:r>
              <a:rPr lang="nb-NO" sz="2400" dirty="0" smtClean="0"/>
              <a:t> </a:t>
            </a:r>
            <a:endParaRPr lang="nb-NO" sz="2400" dirty="0"/>
          </a:p>
        </p:txBody>
      </p:sp>
      <p:sp>
        <p:nvSpPr>
          <p:cNvPr id="8" name="Tittel 7"/>
          <p:cNvSpPr>
            <a:spLocks noGrp="1"/>
          </p:cNvSpPr>
          <p:nvPr>
            <p:ph type="title"/>
          </p:nvPr>
        </p:nvSpPr>
        <p:spPr/>
        <p:txBody>
          <a:bodyPr/>
          <a:lstStyle/>
          <a:p>
            <a:r>
              <a:rPr lang="nb-NO" dirty="0" smtClean="0"/>
              <a:t>Et eksempel fra virkeligheten</a:t>
            </a:r>
            <a:endParaRPr lang="nb-NO" dirty="0"/>
          </a:p>
        </p:txBody>
      </p:sp>
    </p:spTree>
    <p:extLst>
      <p:ext uri="{BB962C8B-B14F-4D97-AF65-F5344CB8AC3E}">
        <p14:creationId xmlns:p14="http://schemas.microsoft.com/office/powerpoint/2010/main" val="8311114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ROS-studien</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bwMode="auto">
          <a:xfrm>
            <a:off x="796218" y="1412776"/>
            <a:ext cx="7789614"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r>
              <a:rPr lang="nb-NO" altLang="nb-NO" sz="2800" dirty="0" smtClean="0"/>
              <a:t>Et prosjekt som utgår fra rehabiliteringsgruppen i regionalt forskningsnettverk </a:t>
            </a:r>
            <a:r>
              <a:rPr lang="nb-NO" altLang="nb-NO" sz="2800" dirty="0"/>
              <a:t>i</a:t>
            </a:r>
            <a:r>
              <a:rPr lang="nb-NO" altLang="nb-NO" sz="2800" dirty="0" smtClean="0"/>
              <a:t> revmatologi</a:t>
            </a:r>
            <a:br>
              <a:rPr lang="nb-NO" altLang="nb-NO" sz="2800" dirty="0" smtClean="0"/>
            </a:br>
            <a:r>
              <a:rPr lang="nb-NO" altLang="nb-NO" sz="2800" dirty="0" smtClean="0"/>
              <a:t>i Helse Sør-Øst </a:t>
            </a:r>
          </a:p>
          <a:p>
            <a:pPr marL="342900" indent="-342900"/>
            <a:r>
              <a:rPr lang="nb-NO" sz="2800" dirty="0" smtClean="0"/>
              <a:t>Fem revmatologiske avdelinger og en rehabiliteringsinstitusjon i Helse Sør-Øst deltok</a:t>
            </a:r>
          </a:p>
          <a:p>
            <a:pPr marL="342900" indent="-342900"/>
            <a:r>
              <a:rPr lang="nb-NO" sz="2800" dirty="0" smtClean="0"/>
              <a:t>Tre representanter fra Norsk Revmatikerforbund var med i prosjektgruppa</a:t>
            </a:r>
          </a:p>
          <a:p>
            <a:pPr marL="342900" indent="-342900"/>
            <a:r>
              <a:rPr lang="nb-NO" altLang="nb-NO" sz="2800" dirty="0" smtClean="0"/>
              <a:t>Samarbeidet foregikk i møter</a:t>
            </a:r>
            <a:r>
              <a:rPr lang="nb-NO" altLang="nb-NO" sz="2800" dirty="0"/>
              <a:t>, </a:t>
            </a:r>
            <a:r>
              <a:rPr lang="nb-NO" altLang="nb-NO" sz="2800" dirty="0" smtClean="0"/>
              <a:t>e-post, telefon</a:t>
            </a:r>
          </a:p>
          <a:p>
            <a:pPr marL="342900" indent="-342900"/>
            <a:r>
              <a:rPr lang="nb-NO" altLang="nb-NO" sz="2800" dirty="0" smtClean="0"/>
              <a:t>Noen separate </a:t>
            </a:r>
            <a:r>
              <a:rPr lang="nb-NO" altLang="nb-NO" sz="2800" dirty="0"/>
              <a:t>møter med pasientrepresentanter</a:t>
            </a:r>
          </a:p>
          <a:p>
            <a:pPr marL="0" indent="0">
              <a:buNone/>
            </a:pPr>
            <a:r>
              <a:rPr lang="nb-NO" sz="2800" dirty="0" smtClean="0"/>
              <a:t> </a:t>
            </a:r>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46</a:t>
            </a:fld>
            <a:endParaRPr lang="da-DK"/>
          </a:p>
        </p:txBody>
      </p:sp>
    </p:spTree>
    <p:extLst>
      <p:ext uri="{BB962C8B-B14F-4D97-AF65-F5344CB8AC3E}">
        <p14:creationId xmlns:p14="http://schemas.microsoft.com/office/powerpoint/2010/main" val="2101582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Mål</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bwMode="auto">
          <a:xfrm>
            <a:off x="980673" y="1749425"/>
            <a:ext cx="618361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2800" dirty="0" smtClean="0"/>
              <a:t>Ønsket å samarbeide om å gjennomføre en rehabiliteringsstudie</a:t>
            </a:r>
          </a:p>
          <a:p>
            <a:r>
              <a:rPr lang="nb-NO" sz="2800" dirty="0" smtClean="0"/>
              <a:t>Hva skulle fokus være?</a:t>
            </a:r>
          </a:p>
          <a:p>
            <a:r>
              <a:rPr lang="nb-NO" sz="2800" dirty="0" smtClean="0"/>
              <a:t>Pasientrepresentantene – fokus på oppfølging </a:t>
            </a:r>
            <a:endParaRPr lang="nb-NO" altLang="nb-NO" sz="2800" dirty="0"/>
          </a:p>
          <a:p>
            <a:endParaRPr lang="nb-NO" sz="2800" dirty="0" smtClean="0"/>
          </a:p>
          <a:p>
            <a:pPr marL="342900" indent="-342900"/>
            <a:endParaRPr lang="nb-NO" altLang="nb-NO" sz="2800" dirty="0" smtClean="0"/>
          </a:p>
          <a:p>
            <a:pPr marL="793750" lvl="2" indent="-342900"/>
            <a:endParaRPr lang="nb-NO" altLang="nb-NO" sz="2800" dirty="0" smtClean="0"/>
          </a:p>
          <a:p>
            <a:pPr marL="0" indent="0">
              <a:buNone/>
            </a:pPr>
            <a:endParaRPr lang="nb-NO" altLang="nb-NO" sz="2800" dirty="0" smtClean="0"/>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47</a:t>
            </a:fld>
            <a:endParaRPr lang="da-DK"/>
          </a:p>
        </p:txBody>
      </p:sp>
    </p:spTree>
    <p:extLst>
      <p:ext uri="{BB962C8B-B14F-4D97-AF65-F5344CB8AC3E}">
        <p14:creationId xmlns:p14="http://schemas.microsoft.com/office/powerpoint/2010/main" val="16051295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Mål</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bwMode="auto">
          <a:xfrm>
            <a:off x="958850" y="1749425"/>
            <a:ext cx="721355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altLang="nb-NO" sz="2800" dirty="0" smtClean="0"/>
              <a:t>Å </a:t>
            </a:r>
            <a:r>
              <a:rPr lang="nb-NO" altLang="nb-NO" sz="2800" dirty="0"/>
              <a:t>utvikle en målstyrt rehabiliteringsintervensjon med oppfølgingssamtaler for pasienter med revmatiske </a:t>
            </a:r>
            <a:r>
              <a:rPr lang="nb-NO" altLang="nb-NO" sz="2800" dirty="0" smtClean="0"/>
              <a:t>sykdommer</a:t>
            </a:r>
            <a:br>
              <a:rPr lang="nb-NO" altLang="nb-NO" sz="2800" dirty="0" smtClean="0"/>
            </a:br>
            <a:endParaRPr lang="nb-NO" altLang="nb-NO" sz="2800" dirty="0"/>
          </a:p>
          <a:p>
            <a:r>
              <a:rPr lang="nb-NO" altLang="nb-NO" sz="2800" dirty="0"/>
              <a:t>Å evaluere effekten av denne i forhold til helserelatert livskvalitet, funksjon og kost/nytte</a:t>
            </a:r>
          </a:p>
          <a:p>
            <a:endParaRPr lang="nb-NO" altLang="nb-NO" sz="2800" dirty="0" smtClean="0"/>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48</a:t>
            </a:fld>
            <a:endParaRPr lang="da-DK"/>
          </a:p>
        </p:txBody>
      </p:sp>
    </p:spTree>
    <p:extLst>
      <p:ext uri="{BB962C8B-B14F-4D97-AF65-F5344CB8AC3E}">
        <p14:creationId xmlns:p14="http://schemas.microsoft.com/office/powerpoint/2010/main" val="24931752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Rehabiliteringsopphold</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p:cNvSpPr>
          <p:nvPr/>
        </p:nvSpPr>
        <p:spPr bwMode="auto">
          <a:xfrm>
            <a:off x="971600" y="1844824"/>
            <a:ext cx="7344171"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0"/>
              </a:spcBef>
            </a:pPr>
            <a:r>
              <a:rPr lang="nb-NO" altLang="nb-NO" sz="2800" dirty="0">
                <a:latin typeface="+mn-lt"/>
              </a:rPr>
              <a:t>Rehabiliteringsoppholdene på </a:t>
            </a:r>
            <a:r>
              <a:rPr lang="nb-NO" altLang="nb-NO" sz="2800" dirty="0" smtClean="0">
                <a:latin typeface="+mn-lt"/>
              </a:rPr>
              <a:t>de ulike </a:t>
            </a:r>
            <a:r>
              <a:rPr lang="nb-NO" altLang="nb-NO" sz="2800" dirty="0">
                <a:latin typeface="+mn-lt"/>
              </a:rPr>
              <a:t>institusjonene </a:t>
            </a:r>
            <a:r>
              <a:rPr lang="nb-NO" altLang="nb-NO" sz="2800" dirty="0" smtClean="0">
                <a:latin typeface="+mn-lt"/>
              </a:rPr>
              <a:t>varierer </a:t>
            </a:r>
            <a:r>
              <a:rPr lang="nb-NO" altLang="nb-NO" sz="2800" dirty="0">
                <a:latin typeface="+mn-lt"/>
              </a:rPr>
              <a:t>i lengde og dag/døgnopphold, men </a:t>
            </a:r>
            <a:r>
              <a:rPr lang="nb-NO" altLang="nb-NO" sz="2800" dirty="0" smtClean="0">
                <a:latin typeface="+mn-lt"/>
              </a:rPr>
              <a:t>har </a:t>
            </a:r>
            <a:r>
              <a:rPr lang="nb-NO" altLang="nb-NO" sz="2800" dirty="0">
                <a:latin typeface="+mn-lt"/>
              </a:rPr>
              <a:t>stort sett felles struktur og </a:t>
            </a:r>
            <a:r>
              <a:rPr lang="nb-NO" altLang="nb-NO" sz="2800" dirty="0" smtClean="0">
                <a:latin typeface="+mn-lt"/>
              </a:rPr>
              <a:t>hovedinnhold</a:t>
            </a:r>
          </a:p>
          <a:p>
            <a:pPr>
              <a:spcBef>
                <a:spcPct val="0"/>
              </a:spcBef>
            </a:pPr>
            <a:r>
              <a:rPr lang="nb-NO" altLang="nb-NO" sz="2800" dirty="0" smtClean="0">
                <a:latin typeface="+mn-lt"/>
              </a:rPr>
              <a:t>Ønsket å utvikle et program som kunne forsterke </a:t>
            </a:r>
            <a:r>
              <a:rPr lang="nb-NO" altLang="nb-NO" sz="2800" dirty="0">
                <a:latin typeface="+mn-lt"/>
              </a:rPr>
              <a:t>og/eller forlenge effekten av </a:t>
            </a:r>
            <a:r>
              <a:rPr lang="nb-NO" altLang="nb-NO" sz="2800" dirty="0" smtClean="0">
                <a:latin typeface="+mn-lt"/>
              </a:rPr>
              <a:t>oppholdet og som kunne legges til eksisterende tilbud på de seks institusjonene </a:t>
            </a:r>
            <a:endParaRPr lang="nb-NO" altLang="nb-NO" sz="2800" dirty="0">
              <a:latin typeface="+mn-lt"/>
            </a:endParaRPr>
          </a:p>
          <a:p>
            <a:pPr marL="0" indent="0">
              <a:spcBef>
                <a:spcPct val="0"/>
              </a:spcBef>
              <a:buNone/>
            </a:pPr>
            <a:endParaRPr lang="nb-NO" altLang="nb-NO" sz="2800" dirty="0">
              <a:latin typeface="+mn-lt"/>
            </a:endParaRPr>
          </a:p>
          <a:p>
            <a:pPr>
              <a:spcBef>
                <a:spcPct val="0"/>
              </a:spcBef>
              <a:buFontTx/>
              <a:buNone/>
            </a:pPr>
            <a:endParaRPr lang="nb-NO" altLang="nb-NO" sz="2800" dirty="0">
              <a:latin typeface="+mn-lt"/>
            </a:endParaRPr>
          </a:p>
          <a:p>
            <a:pPr lvl="1">
              <a:spcBef>
                <a:spcPct val="0"/>
              </a:spcBef>
            </a:pPr>
            <a:endParaRPr lang="nb-NO" altLang="nb-NO" dirty="0">
              <a:latin typeface="+mn-lt"/>
            </a:endParaRPr>
          </a:p>
          <a:p>
            <a:pPr lvl="1">
              <a:spcBef>
                <a:spcPct val="0"/>
              </a:spcBef>
            </a:pPr>
            <a:endParaRPr lang="nb-NO" altLang="nb-NO" dirty="0">
              <a:latin typeface="+mn-lt"/>
            </a:endParaRPr>
          </a:p>
          <a:p>
            <a:pPr lvl="2"/>
            <a:endParaRPr lang="nb-NO" altLang="nb-NO" sz="2800" dirty="0">
              <a:latin typeface="+mn-lt"/>
            </a:endParaRPr>
          </a:p>
          <a:p>
            <a:pPr lvl="2">
              <a:buFontTx/>
              <a:buNone/>
            </a:pPr>
            <a:endParaRPr lang="nb-NO" altLang="nb-NO" sz="2800" dirty="0">
              <a:latin typeface="+mn-lt"/>
            </a:endParaRPr>
          </a:p>
          <a:p>
            <a:endParaRPr lang="nb-NO" altLang="nb-NO" sz="2800" dirty="0">
              <a:latin typeface="+mn-lt"/>
            </a:endParaRPr>
          </a:p>
          <a:p>
            <a:endParaRPr lang="nb-NO" altLang="nb-NO" sz="2800" dirty="0">
              <a:latin typeface="+mn-lt"/>
            </a:endParaRPr>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49</a:t>
            </a:fld>
            <a:endParaRPr lang="da-DK"/>
          </a:p>
        </p:txBody>
      </p:sp>
    </p:spTree>
    <p:extLst>
      <p:ext uri="{BB962C8B-B14F-4D97-AF65-F5344CB8AC3E}">
        <p14:creationId xmlns:p14="http://schemas.microsoft.com/office/powerpoint/2010/main" val="91019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Kursets målsetning </a:t>
            </a:r>
            <a:endParaRPr lang="nb-NO" dirty="0"/>
          </a:p>
        </p:txBody>
      </p:sp>
      <p:sp>
        <p:nvSpPr>
          <p:cNvPr id="3" name="Plassholder for innhold 2"/>
          <p:cNvSpPr>
            <a:spLocks noGrp="1"/>
          </p:cNvSpPr>
          <p:nvPr>
            <p:ph idx="1"/>
          </p:nvPr>
        </p:nvSpPr>
        <p:spPr>
          <a:xfrm>
            <a:off x="404812" y="1423317"/>
            <a:ext cx="8229600" cy="4525963"/>
          </a:xfrm>
        </p:spPr>
        <p:txBody>
          <a:bodyPr>
            <a:normAutofit/>
          </a:bodyPr>
          <a:lstStyle/>
          <a:p>
            <a:r>
              <a:rPr lang="nb-NO" sz="2800" dirty="0" smtClean="0"/>
              <a:t>Øke kunnskapen </a:t>
            </a:r>
            <a:r>
              <a:rPr lang="nb-NO" sz="2800" dirty="0"/>
              <a:t>om </a:t>
            </a:r>
            <a:r>
              <a:rPr lang="nb-NO" sz="2800" dirty="0" smtClean="0"/>
              <a:t>forskningsprosessen og hva </a:t>
            </a:r>
            <a:r>
              <a:rPr lang="nb-NO" sz="2800" dirty="0"/>
              <a:t>det innebærer å delta </a:t>
            </a:r>
            <a:r>
              <a:rPr lang="nb-NO" sz="2800" dirty="0" smtClean="0"/>
              <a:t>som, eller samarbeide med, brukerrepresentanter </a:t>
            </a:r>
            <a:r>
              <a:rPr lang="nb-NO" sz="2800" dirty="0"/>
              <a:t>i </a:t>
            </a:r>
            <a:r>
              <a:rPr lang="nb-NO" sz="2800" dirty="0" smtClean="0"/>
              <a:t>forskning</a:t>
            </a:r>
          </a:p>
          <a:p>
            <a:r>
              <a:rPr lang="nb-NO" sz="2800" dirty="0" smtClean="0"/>
              <a:t>Styrke brukerrepresentantenes </a:t>
            </a:r>
            <a:r>
              <a:rPr lang="nb-NO" sz="2800" dirty="0"/>
              <a:t>tro på at egne erfaringer er viktige i </a:t>
            </a:r>
            <a:r>
              <a:rPr lang="nb-NO" sz="2800" dirty="0" smtClean="0"/>
              <a:t>utforming og gjennomføring av </a:t>
            </a:r>
            <a:r>
              <a:rPr lang="nb-NO" sz="2800" dirty="0"/>
              <a:t>forskningsprosjekter </a:t>
            </a:r>
          </a:p>
          <a:p>
            <a:r>
              <a:rPr lang="nb-NO" sz="2800" dirty="0" smtClean="0"/>
              <a:t>Bedre forståelse for merverdien av brukermedvirkning i forskning</a:t>
            </a:r>
            <a:endParaRPr lang="nb-NO" sz="2800"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Utvikling av ROS-programmet</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p:cNvSpPr>
          <p:nvPr/>
        </p:nvSpPr>
        <p:spPr bwMode="auto">
          <a:xfrm>
            <a:off x="684212" y="1637688"/>
            <a:ext cx="79216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marL="0" indent="0">
              <a:spcBef>
                <a:spcPct val="0"/>
              </a:spcBef>
              <a:buNone/>
            </a:pPr>
            <a:r>
              <a:rPr lang="nb-NO" altLang="nb-NO" sz="2800" dirty="0">
                <a:latin typeface="+mn-lt"/>
              </a:rPr>
              <a:t>I programmet </a:t>
            </a:r>
            <a:r>
              <a:rPr lang="nb-NO" altLang="nb-NO" sz="2800" b="1" dirty="0">
                <a:latin typeface="+mn-lt"/>
              </a:rPr>
              <a:t>systematiseres</a:t>
            </a:r>
            <a:r>
              <a:rPr lang="nb-NO" altLang="nb-NO" sz="2800" dirty="0">
                <a:latin typeface="+mn-lt"/>
              </a:rPr>
              <a:t> noen elementer i nåværende rehabiliteringsopphold og noen </a:t>
            </a:r>
            <a:r>
              <a:rPr lang="nb-NO" altLang="nb-NO" sz="2800" b="1" dirty="0">
                <a:latin typeface="+mn-lt"/>
              </a:rPr>
              <a:t>legges til</a:t>
            </a:r>
            <a:br>
              <a:rPr lang="nb-NO" altLang="nb-NO" sz="2800" b="1" dirty="0">
                <a:latin typeface="+mn-lt"/>
              </a:rPr>
            </a:br>
            <a:endParaRPr lang="nb-NO" altLang="nb-NO" sz="2800" b="1" dirty="0">
              <a:latin typeface="+mn-lt"/>
            </a:endParaRPr>
          </a:p>
          <a:p>
            <a:pPr marL="457200" indent="-457200">
              <a:spcBef>
                <a:spcPct val="0"/>
              </a:spcBef>
              <a:buFont typeface="+mj-lt"/>
              <a:buAutoNum type="arabicPeriod"/>
            </a:pPr>
            <a:r>
              <a:rPr lang="nb-NO" altLang="nb-NO" sz="2800" dirty="0" smtClean="0">
                <a:latin typeface="+mn-lt"/>
              </a:rPr>
              <a:t>Felles </a:t>
            </a:r>
            <a:r>
              <a:rPr lang="nb-NO" altLang="nb-NO" sz="2800" dirty="0">
                <a:latin typeface="+mn-lt"/>
              </a:rPr>
              <a:t>struktur for målarbeid</a:t>
            </a:r>
          </a:p>
          <a:p>
            <a:pPr marL="457200" indent="-457200">
              <a:spcBef>
                <a:spcPct val="0"/>
              </a:spcBef>
              <a:buFont typeface="+mj-lt"/>
              <a:buAutoNum type="arabicPeriod"/>
            </a:pPr>
            <a:r>
              <a:rPr lang="nb-NO" altLang="nb-NO" sz="2800" dirty="0">
                <a:latin typeface="+mn-lt"/>
              </a:rPr>
              <a:t>Bruk av motiverende intervju i målsamtaler og oppfølgingssamtaler </a:t>
            </a:r>
          </a:p>
          <a:p>
            <a:pPr marL="457200" indent="-457200">
              <a:spcBef>
                <a:spcPct val="0"/>
              </a:spcBef>
              <a:buFont typeface="+mj-lt"/>
              <a:buAutoNum type="arabicPeriod"/>
            </a:pPr>
            <a:r>
              <a:rPr lang="nb-NO" altLang="nb-NO" sz="2800" dirty="0">
                <a:latin typeface="+mn-lt"/>
              </a:rPr>
              <a:t>Selvhjelpsbok basert på kognitiv adferdsterapi</a:t>
            </a:r>
          </a:p>
          <a:p>
            <a:pPr marL="457200" indent="-457200">
              <a:spcBef>
                <a:spcPct val="0"/>
              </a:spcBef>
              <a:buFont typeface="+mj-lt"/>
              <a:buAutoNum type="arabicPeriod"/>
            </a:pPr>
            <a:r>
              <a:rPr lang="nb-NO" altLang="nb-NO" sz="2800" dirty="0">
                <a:latin typeface="+mn-lt"/>
              </a:rPr>
              <a:t>Oppfølgingssamtaler etter utskrivelse</a:t>
            </a:r>
          </a:p>
          <a:p>
            <a:pPr marL="0" indent="0">
              <a:spcBef>
                <a:spcPct val="0"/>
              </a:spcBef>
              <a:buNone/>
            </a:pPr>
            <a:endParaRPr lang="nb-NO" altLang="nb-NO" sz="2800" dirty="0">
              <a:latin typeface="+mn-lt"/>
            </a:endParaRPr>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50</a:t>
            </a:fld>
            <a:endParaRPr lang="da-DK"/>
          </a:p>
        </p:txBody>
      </p:sp>
    </p:spTree>
    <p:extLst>
      <p:ext uri="{BB962C8B-B14F-4D97-AF65-F5344CB8AC3E}">
        <p14:creationId xmlns:p14="http://schemas.microsoft.com/office/powerpoint/2010/main" val="3941933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Struktur og mal for målsamtaler</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bwMode="auto">
          <a:xfrm>
            <a:off x="958851" y="1749425"/>
            <a:ext cx="3829173"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2800" dirty="0" smtClean="0"/>
              <a:t>Pasientrepresentantene ga innspill til utvikling av malene</a:t>
            </a:r>
          </a:p>
          <a:p>
            <a:r>
              <a:rPr lang="nb-NO" sz="2800" dirty="0" smtClean="0"/>
              <a:t>Leste gjennom og kommenterte pilotversjon</a:t>
            </a:r>
            <a:endParaRPr lang="nb-NO" altLang="nb-NO" sz="2800" dirty="0" smtClean="0"/>
          </a:p>
        </p:txBody>
      </p:sp>
      <p:pic>
        <p:nvPicPr>
          <p:cNvPr id="7" name="Picture 5"/>
          <p:cNvPicPr>
            <a:picLocks noChangeAspect="1" noChangeArrowheads="1"/>
          </p:cNvPicPr>
          <p:nvPr/>
        </p:nvPicPr>
        <p:blipFill>
          <a:blip r:embed="rId5" cstate="print"/>
          <a:srcRect/>
          <a:stretch>
            <a:fillRect/>
          </a:stretch>
        </p:blipFill>
        <p:spPr bwMode="auto">
          <a:xfrm>
            <a:off x="5479905" y="1610870"/>
            <a:ext cx="2952750" cy="4176712"/>
          </a:xfrm>
          <a:prstGeom prst="rect">
            <a:avLst/>
          </a:prstGeom>
          <a:noFill/>
          <a:ln w="9525">
            <a:solidFill>
              <a:schemeClr val="tx1"/>
            </a:solidFill>
            <a:miter lim="800000"/>
            <a:headEnd/>
            <a:tailEnd/>
          </a:ln>
        </p:spPr>
      </p:pic>
      <p:sp>
        <p:nvSpPr>
          <p:cNvPr id="3" name="Plassholder for lysbildenummer 2"/>
          <p:cNvSpPr>
            <a:spLocks noGrp="1"/>
          </p:cNvSpPr>
          <p:nvPr>
            <p:ph type="sldNum" sz="quarter" idx="12"/>
          </p:nvPr>
        </p:nvSpPr>
        <p:spPr/>
        <p:txBody>
          <a:bodyPr/>
          <a:lstStyle/>
          <a:p>
            <a:fld id="{F8DE68CA-CE29-48B2-A76D-5FAA5388020D}" type="slidenum">
              <a:rPr lang="da-DK" smtClean="0"/>
              <a:pPr/>
              <a:t>51</a:t>
            </a:fld>
            <a:endParaRPr lang="da-DK"/>
          </a:p>
        </p:txBody>
      </p:sp>
    </p:spTree>
    <p:extLst>
      <p:ext uri="{BB962C8B-B14F-4D97-AF65-F5344CB8AC3E}">
        <p14:creationId xmlns:p14="http://schemas.microsoft.com/office/powerpoint/2010/main" val="12882545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Selvhjelpsbok</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bwMode="auto">
          <a:xfrm>
            <a:off x="958851" y="1749425"/>
            <a:ext cx="447724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2400" dirty="0" smtClean="0"/>
              <a:t>Første kapittel inneholder tema som er relevante </a:t>
            </a:r>
            <a:r>
              <a:rPr lang="nb-NO" sz="2400" dirty="0" err="1" smtClean="0"/>
              <a:t>ifht</a:t>
            </a:r>
            <a:r>
              <a:rPr lang="nb-NO" sz="2400" dirty="0" smtClean="0"/>
              <a:t> oppholdet </a:t>
            </a:r>
          </a:p>
          <a:p>
            <a:pPr lvl="2"/>
            <a:r>
              <a:rPr lang="nb-NO" sz="2400" dirty="0" smtClean="0"/>
              <a:t>Å sette seg mål</a:t>
            </a:r>
          </a:p>
          <a:p>
            <a:pPr lvl="2"/>
            <a:r>
              <a:rPr lang="nb-NO" sz="2400" dirty="0" smtClean="0"/>
              <a:t>Motivasjon for endring</a:t>
            </a:r>
          </a:p>
          <a:p>
            <a:r>
              <a:rPr lang="nb-NO" sz="2400" dirty="0" smtClean="0"/>
              <a:t>Andre kapittel rettet seg mot første periode etter utskrivning </a:t>
            </a:r>
          </a:p>
          <a:p>
            <a:r>
              <a:rPr lang="nb-NO" sz="2400" dirty="0" smtClean="0"/>
              <a:t>Små øvelser, sitater relatert til mål, motivasjon og strategier </a:t>
            </a:r>
          </a:p>
          <a:p>
            <a:r>
              <a:rPr lang="nb-NO" sz="2400" dirty="0" smtClean="0"/>
              <a:t>Bilder og dikt</a:t>
            </a:r>
            <a:endParaRPr lang="nb-NO" altLang="nb-NO" sz="2400" dirty="0" smtClean="0"/>
          </a:p>
        </p:txBody>
      </p:sp>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6663" y="1780469"/>
            <a:ext cx="2520280" cy="3570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ssholder for lysbildenummer 2"/>
          <p:cNvSpPr>
            <a:spLocks noGrp="1"/>
          </p:cNvSpPr>
          <p:nvPr>
            <p:ph type="sldNum" sz="quarter" idx="12"/>
          </p:nvPr>
        </p:nvSpPr>
        <p:spPr/>
        <p:txBody>
          <a:bodyPr/>
          <a:lstStyle/>
          <a:p>
            <a:fld id="{F8DE68CA-CE29-48B2-A76D-5FAA5388020D}" type="slidenum">
              <a:rPr lang="da-DK" smtClean="0"/>
              <a:pPr/>
              <a:t>52</a:t>
            </a:fld>
            <a:endParaRPr lang="da-DK"/>
          </a:p>
        </p:txBody>
      </p:sp>
    </p:spTree>
    <p:extLst>
      <p:ext uri="{BB962C8B-B14F-4D97-AF65-F5344CB8AC3E}">
        <p14:creationId xmlns:p14="http://schemas.microsoft.com/office/powerpoint/2010/main" val="18944946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Selvhjelpsbok</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6663" y="1780469"/>
            <a:ext cx="2520280" cy="3570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p:cNvSpPr>
          <p:nvPr/>
        </p:nvSpPr>
        <p:spPr bwMode="auto">
          <a:xfrm>
            <a:off x="958851" y="1805870"/>
            <a:ext cx="4841876"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b-NO" sz="2800" b="1" dirty="0" smtClean="0"/>
              <a:t>Tilbakemeldinger</a:t>
            </a:r>
          </a:p>
          <a:p>
            <a:r>
              <a:rPr lang="nb-NO" sz="2800" dirty="0" smtClean="0"/>
              <a:t>Veldig feminin</a:t>
            </a:r>
            <a:endParaRPr lang="nb-NO" altLang="nb-NO" sz="2800" dirty="0" smtClean="0"/>
          </a:p>
          <a:p>
            <a:r>
              <a:rPr lang="nb-NO" sz="2800" dirty="0" smtClean="0"/>
              <a:t>Bilder og sitater</a:t>
            </a:r>
          </a:p>
          <a:p>
            <a:r>
              <a:rPr lang="nb-NO" sz="2800" dirty="0" smtClean="0"/>
              <a:t>Ingen referanser til byliv </a:t>
            </a:r>
          </a:p>
          <a:p>
            <a:r>
              <a:rPr lang="nb-NO" sz="2800" dirty="0" smtClean="0"/>
              <a:t>Formuleringer</a:t>
            </a:r>
            <a:endParaRPr lang="nb-NO" altLang="nb-NO" sz="2800" dirty="0" smtClean="0"/>
          </a:p>
          <a:p>
            <a:endParaRPr lang="nb-NO" altLang="nb-NO" sz="2800" dirty="0" smtClean="0"/>
          </a:p>
          <a:p>
            <a:endParaRPr lang="nb-NO" altLang="nb-NO" sz="2800" dirty="0" smtClean="0"/>
          </a:p>
          <a:p>
            <a:endParaRPr lang="nb-NO" altLang="nb-NO" sz="2800" dirty="0" smtClean="0"/>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53</a:t>
            </a:fld>
            <a:endParaRPr lang="da-DK"/>
          </a:p>
        </p:txBody>
      </p:sp>
    </p:spTree>
    <p:extLst>
      <p:ext uri="{BB962C8B-B14F-4D97-AF65-F5344CB8AC3E}">
        <p14:creationId xmlns:p14="http://schemas.microsoft.com/office/powerpoint/2010/main" val="21812333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Spørreskjema</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p:cNvSpPr>
          <p:nvPr/>
        </p:nvSpPr>
        <p:spPr bwMode="auto">
          <a:xfrm>
            <a:off x="958851" y="1941338"/>
            <a:ext cx="3829173"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altLang="nb-NO" sz="2800" dirty="0" smtClean="0"/>
              <a:t>Brukerrepresentantene piloterte spørreskjema</a:t>
            </a:r>
          </a:p>
          <a:p>
            <a:r>
              <a:rPr lang="nb-NO" altLang="nb-NO" sz="2800" dirty="0" smtClean="0"/>
              <a:t>Tilbakemeldinger på </a:t>
            </a:r>
            <a:r>
              <a:rPr lang="nb-NO" altLang="nb-NO" sz="2800" dirty="0" err="1" smtClean="0"/>
              <a:t>lay-out</a:t>
            </a:r>
            <a:r>
              <a:rPr lang="nb-NO" altLang="nb-NO" sz="2800" dirty="0" smtClean="0"/>
              <a:t>  og formuleringer i </a:t>
            </a:r>
            <a:r>
              <a:rPr lang="nb-NO" altLang="nb-NO" sz="2800" dirty="0" err="1" smtClean="0"/>
              <a:t>informasjondelene</a:t>
            </a:r>
            <a:endParaRPr lang="nb-NO" altLang="nb-NO" sz="2800" dirty="0" smtClean="0"/>
          </a:p>
          <a:p>
            <a:pPr marL="0" indent="0">
              <a:buNone/>
            </a:pPr>
            <a:endParaRPr lang="nb-NO" altLang="nb-NO" sz="2800" dirty="0" smtClean="0"/>
          </a:p>
          <a:p>
            <a:endParaRPr lang="nb-NO" altLang="nb-NO" sz="2800" dirty="0" smtClean="0"/>
          </a:p>
        </p:txBody>
      </p:sp>
      <p:pic>
        <p:nvPicPr>
          <p:cNvPr id="8" name="Picture 15"/>
          <p:cNvPicPr>
            <a:picLocks noChangeAspect="1" noChangeArrowheads="1"/>
          </p:cNvPicPr>
          <p:nvPr/>
        </p:nvPicPr>
        <p:blipFill>
          <a:blip r:embed="rId5" cstate="print"/>
          <a:srcRect/>
          <a:stretch>
            <a:fillRect/>
          </a:stretch>
        </p:blipFill>
        <p:spPr bwMode="auto">
          <a:xfrm>
            <a:off x="5364164" y="1773238"/>
            <a:ext cx="2642568" cy="3743994"/>
          </a:xfrm>
          <a:prstGeom prst="rect">
            <a:avLst/>
          </a:prstGeom>
          <a:noFill/>
          <a:ln w="9525">
            <a:solidFill>
              <a:srgbClr val="000066"/>
            </a:solidFill>
            <a:miter lim="800000"/>
            <a:headEnd/>
            <a:tailEnd/>
          </a:ln>
        </p:spPr>
      </p:pic>
      <p:sp>
        <p:nvSpPr>
          <p:cNvPr id="3" name="Plassholder for lysbildenummer 2"/>
          <p:cNvSpPr>
            <a:spLocks noGrp="1"/>
          </p:cNvSpPr>
          <p:nvPr>
            <p:ph type="sldNum" sz="quarter" idx="12"/>
          </p:nvPr>
        </p:nvSpPr>
        <p:spPr/>
        <p:txBody>
          <a:bodyPr/>
          <a:lstStyle/>
          <a:p>
            <a:fld id="{F8DE68CA-CE29-48B2-A76D-5FAA5388020D}" type="slidenum">
              <a:rPr lang="da-DK" smtClean="0"/>
              <a:pPr/>
              <a:t>54</a:t>
            </a:fld>
            <a:endParaRPr lang="da-DK"/>
          </a:p>
        </p:txBody>
      </p:sp>
    </p:spTree>
    <p:extLst>
      <p:ext uri="{BB962C8B-B14F-4D97-AF65-F5344CB8AC3E}">
        <p14:creationId xmlns:p14="http://schemas.microsoft.com/office/powerpoint/2010/main" val="41637814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Informasjonsskriv og invitasjon</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p:cNvSpPr>
          <p:nvPr/>
        </p:nvSpPr>
        <p:spPr bwMode="auto">
          <a:xfrm>
            <a:off x="958851" y="2121962"/>
            <a:ext cx="5773389"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altLang="nb-NO" sz="2800" dirty="0" smtClean="0"/>
              <a:t>Pasientrepresentantene ga innspill </a:t>
            </a:r>
            <a:r>
              <a:rPr lang="nb-NO" altLang="nb-NO" sz="2800" dirty="0"/>
              <a:t>til </a:t>
            </a:r>
            <a:endParaRPr lang="nb-NO" altLang="nb-NO" sz="2800" dirty="0" smtClean="0"/>
          </a:p>
          <a:p>
            <a:pPr lvl="2"/>
            <a:r>
              <a:rPr lang="nb-NO" altLang="nb-NO" sz="2800" dirty="0" smtClean="0"/>
              <a:t>mal </a:t>
            </a:r>
            <a:r>
              <a:rPr lang="nb-NO" altLang="nb-NO" sz="2800" dirty="0"/>
              <a:t>for invitasjon av </a:t>
            </a:r>
            <a:r>
              <a:rPr lang="nb-NO" altLang="nb-NO" sz="2800" dirty="0" smtClean="0"/>
              <a:t>deltagere</a:t>
            </a:r>
            <a:endParaRPr lang="nb-NO" altLang="nb-NO" sz="2800" dirty="0"/>
          </a:p>
          <a:p>
            <a:pPr lvl="2"/>
            <a:r>
              <a:rPr lang="nb-NO" altLang="nb-NO" sz="2800" dirty="0" smtClean="0"/>
              <a:t>informasjonsskriv </a:t>
            </a:r>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55</a:t>
            </a:fld>
            <a:endParaRPr lang="da-DK"/>
          </a:p>
        </p:txBody>
      </p:sp>
    </p:spTree>
    <p:extLst>
      <p:ext uri="{BB962C8B-B14F-4D97-AF65-F5344CB8AC3E}">
        <p14:creationId xmlns:p14="http://schemas.microsoft.com/office/powerpoint/2010/main" val="10366707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Pilotutprøving</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p:cNvSpPr>
          <p:nvPr/>
        </p:nvSpPr>
        <p:spPr bwMode="auto">
          <a:xfrm>
            <a:off x="935767" y="1772816"/>
            <a:ext cx="3829173"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altLang="nb-NO" sz="2800" dirty="0" smtClean="0"/>
              <a:t>Spørreskjema og intervensjon ble pilottestet ved tre institusjoner</a:t>
            </a:r>
          </a:p>
          <a:p>
            <a:r>
              <a:rPr lang="nb-NO" altLang="nb-NO" sz="2800" dirty="0" smtClean="0"/>
              <a:t>Pasienter og terapeuter ble intervjuet i etterkant</a:t>
            </a:r>
          </a:p>
          <a:p>
            <a:r>
              <a:rPr lang="nb-NO" altLang="nb-NO" sz="2800" dirty="0" smtClean="0"/>
              <a:t>Justeringer på bakgrunn av deres innspill</a:t>
            </a:r>
          </a:p>
          <a:p>
            <a:endParaRPr lang="nb-NO" altLang="nb-NO" sz="2800" dirty="0" smtClean="0"/>
          </a:p>
          <a:p>
            <a:endParaRPr lang="nb-NO" altLang="nb-NO" sz="2800" dirty="0" smtClean="0"/>
          </a:p>
          <a:p>
            <a:pPr marL="0" indent="0">
              <a:buNone/>
            </a:pPr>
            <a:endParaRPr lang="nb-NO" altLang="nb-NO" sz="2800" dirty="0" smtClean="0"/>
          </a:p>
          <a:p>
            <a:endParaRPr lang="nb-NO" altLang="nb-NO" sz="2800" dirty="0" smtClean="0"/>
          </a:p>
        </p:txBody>
      </p:sp>
      <p:pic>
        <p:nvPicPr>
          <p:cNvPr id="8" name="Picture 3" descr="fig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1916832"/>
            <a:ext cx="2879725" cy="2879725"/>
          </a:xfrm>
          <a:prstGeom prst="rect">
            <a:avLst/>
          </a:prstGeom>
          <a:noFill/>
          <a:ln w="9525">
            <a:solidFill>
              <a:srgbClr val="22549F"/>
            </a:solidFill>
            <a:miter lim="800000"/>
            <a:headEnd/>
            <a:tailEnd/>
          </a:ln>
          <a:extLst>
            <a:ext uri="{909E8E84-426E-40DD-AFC4-6F175D3DCCD1}">
              <a14:hiddenFill xmlns:a14="http://schemas.microsoft.com/office/drawing/2010/main">
                <a:solidFill>
                  <a:srgbClr val="FFFFFF"/>
                </a:solidFill>
              </a14:hiddenFill>
            </a:ext>
          </a:extLst>
        </p:spPr>
      </p:pic>
      <p:sp>
        <p:nvSpPr>
          <p:cNvPr id="3" name="Plassholder for lysbildenummer 2"/>
          <p:cNvSpPr>
            <a:spLocks noGrp="1"/>
          </p:cNvSpPr>
          <p:nvPr>
            <p:ph type="sldNum" sz="quarter" idx="12"/>
          </p:nvPr>
        </p:nvSpPr>
        <p:spPr/>
        <p:txBody>
          <a:bodyPr/>
          <a:lstStyle/>
          <a:p>
            <a:fld id="{F8DE68CA-CE29-48B2-A76D-5FAA5388020D}" type="slidenum">
              <a:rPr lang="da-DK" smtClean="0"/>
              <a:pPr/>
              <a:t>56</a:t>
            </a:fld>
            <a:endParaRPr lang="da-DK"/>
          </a:p>
        </p:txBody>
      </p:sp>
    </p:spTree>
    <p:extLst>
      <p:ext uri="{BB962C8B-B14F-4D97-AF65-F5344CB8AC3E}">
        <p14:creationId xmlns:p14="http://schemas.microsoft.com/office/powerpoint/2010/main" val="29570984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Trening av terapeutene</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p:cNvSpPr>
          <p:nvPr/>
        </p:nvSpPr>
        <p:spPr bwMode="auto">
          <a:xfrm>
            <a:off x="958850" y="1749425"/>
            <a:ext cx="727392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altLang="nb-NO" sz="2400" dirty="0" smtClean="0"/>
              <a:t>Works shops </a:t>
            </a:r>
          </a:p>
          <a:p>
            <a:pPr lvl="2"/>
            <a:r>
              <a:rPr lang="nb-NO" sz="2000" i="0" dirty="0" smtClean="0"/>
              <a:t>Hvordan invitere deltagere</a:t>
            </a:r>
          </a:p>
          <a:p>
            <a:pPr lvl="2"/>
            <a:r>
              <a:rPr lang="nb-NO" sz="2000" i="0" dirty="0" smtClean="0"/>
              <a:t>Teori om motiverende intervju </a:t>
            </a:r>
          </a:p>
          <a:p>
            <a:pPr lvl="2"/>
            <a:r>
              <a:rPr lang="nb-NO" sz="2000" i="0" dirty="0" smtClean="0"/>
              <a:t>Trening i å bruke MI i mål- og oppfølgingssamtaler </a:t>
            </a:r>
          </a:p>
          <a:p>
            <a:pPr lvl="2"/>
            <a:r>
              <a:rPr lang="nb-NO" sz="2000" i="0" dirty="0" smtClean="0"/>
              <a:t>Innhold i og bruk av selvhjelpsboka</a:t>
            </a:r>
          </a:p>
          <a:p>
            <a:pPr lvl="2"/>
            <a:r>
              <a:rPr lang="nb-NO" sz="2000" i="0" dirty="0" smtClean="0"/>
              <a:t>Logistikk, rutinger og sikkerhet knyttet til </a:t>
            </a:r>
            <a:br>
              <a:rPr lang="nb-NO" sz="2000" i="0" dirty="0" smtClean="0"/>
            </a:br>
            <a:r>
              <a:rPr lang="nb-NO" sz="2000" i="0" dirty="0" smtClean="0"/>
              <a:t>datainnsamling og lagring </a:t>
            </a:r>
          </a:p>
          <a:p>
            <a:r>
              <a:rPr lang="nb-NO" altLang="nb-NO" sz="2400" dirty="0" smtClean="0"/>
              <a:t>Pasientrepresentantene deltok i undervisning og diskusjoner og var pasienter i rollespill  </a:t>
            </a:r>
          </a:p>
          <a:p>
            <a:r>
              <a:rPr lang="nb-NO" sz="2400" dirty="0" smtClean="0"/>
              <a:t>Deltok i workshop da datainnsamlingen var avsluttet</a:t>
            </a:r>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57</a:t>
            </a:fld>
            <a:endParaRPr lang="da-DK"/>
          </a:p>
        </p:txBody>
      </p:sp>
    </p:spTree>
    <p:extLst>
      <p:ext uri="{BB962C8B-B14F-4D97-AF65-F5344CB8AC3E}">
        <p14:creationId xmlns:p14="http://schemas.microsoft.com/office/powerpoint/2010/main" val="3935971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980728"/>
            <a:ext cx="7282362" cy="38164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kstSylinder 7"/>
          <p:cNvSpPr txBox="1"/>
          <p:nvPr/>
        </p:nvSpPr>
        <p:spPr>
          <a:xfrm>
            <a:off x="1925058" y="5142624"/>
            <a:ext cx="5375446" cy="461665"/>
          </a:xfrm>
          <a:prstGeom prst="rect">
            <a:avLst/>
          </a:prstGeom>
          <a:noFill/>
        </p:spPr>
        <p:txBody>
          <a:bodyPr wrap="none" rtlCol="0">
            <a:spAutoFit/>
          </a:bodyPr>
          <a:lstStyle/>
          <a:p>
            <a:r>
              <a:rPr lang="nb-NO" sz="2400" dirty="0" smtClean="0">
                <a:latin typeface="+mn-lt"/>
              </a:rPr>
              <a:t>Medforfattere på publikasjon av protokoll</a:t>
            </a:r>
            <a:endParaRPr lang="nb-NO" sz="2400" dirty="0">
              <a:latin typeface="+mn-lt"/>
            </a:endParaRPr>
          </a:p>
        </p:txBody>
      </p:sp>
      <p:sp>
        <p:nvSpPr>
          <p:cNvPr id="2" name="Plassholder for lysbildenummer 1"/>
          <p:cNvSpPr>
            <a:spLocks noGrp="1"/>
          </p:cNvSpPr>
          <p:nvPr>
            <p:ph type="sldNum" sz="quarter" idx="12"/>
          </p:nvPr>
        </p:nvSpPr>
        <p:spPr/>
        <p:txBody>
          <a:bodyPr/>
          <a:lstStyle/>
          <a:p>
            <a:fld id="{F8DE68CA-CE29-48B2-A76D-5FAA5388020D}" type="slidenum">
              <a:rPr lang="da-DK" smtClean="0"/>
              <a:pPr/>
              <a:t>58</a:t>
            </a:fld>
            <a:endParaRPr lang="da-DK"/>
          </a:p>
        </p:txBody>
      </p:sp>
    </p:spTree>
    <p:extLst>
      <p:ext uri="{BB962C8B-B14F-4D97-AF65-F5344CB8AC3E}">
        <p14:creationId xmlns:p14="http://schemas.microsoft.com/office/powerpoint/2010/main" val="42103928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dirty="0" smtClean="0"/>
              <a:t>Artikkel om innhold i rehabiliteringsmål</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p:cNvSpPr>
          <p:nvPr/>
        </p:nvSpPr>
        <p:spPr bwMode="auto">
          <a:xfrm>
            <a:off x="539552" y="1988840"/>
            <a:ext cx="5112568"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2800" dirty="0" smtClean="0"/>
              <a:t>Den tematiske koderammen ble validert av to brukerrepresentanter </a:t>
            </a:r>
          </a:p>
          <a:p>
            <a:r>
              <a:rPr lang="nb-NO" sz="2800" dirty="0" smtClean="0"/>
              <a:t>Ga tilbakemelding på innhold og relevans og om det var viktige tema de savnet</a:t>
            </a:r>
          </a:p>
          <a:p>
            <a:endParaRPr lang="nb-NO" sz="2800" dirty="0" smtClean="0"/>
          </a:p>
          <a:p>
            <a:endParaRPr lang="nb-NO" sz="2800" dirty="0" smtClean="0"/>
          </a:p>
          <a:p>
            <a:pPr marL="342900" indent="-342900"/>
            <a:endParaRPr lang="nb-NO" altLang="nb-NO" sz="2800" dirty="0" smtClean="0"/>
          </a:p>
          <a:p>
            <a:pPr marL="793750" lvl="2" indent="-342900"/>
            <a:endParaRPr lang="nb-NO" altLang="nb-NO" sz="2800" dirty="0" smtClean="0"/>
          </a:p>
          <a:p>
            <a:pPr marL="0" indent="0">
              <a:buNone/>
            </a:pPr>
            <a:endParaRPr lang="nb-NO" altLang="nb-NO" sz="2800" dirty="0" smtClean="0"/>
          </a:p>
        </p:txBody>
      </p:sp>
      <p:grpSp>
        <p:nvGrpSpPr>
          <p:cNvPr id="9" name="Gruppe 8"/>
          <p:cNvGrpSpPr/>
          <p:nvPr/>
        </p:nvGrpSpPr>
        <p:grpSpPr>
          <a:xfrm>
            <a:off x="5957399" y="1733309"/>
            <a:ext cx="1458162" cy="4074602"/>
            <a:chOff x="5888546" y="2471526"/>
            <a:chExt cx="1458162" cy="4074602"/>
          </a:xfrm>
        </p:grpSpPr>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8546" y="2471526"/>
              <a:ext cx="1458162" cy="19442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5444" y="4725144"/>
              <a:ext cx="1411263" cy="18209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Plassholder for lysbildenummer 2"/>
          <p:cNvSpPr>
            <a:spLocks noGrp="1"/>
          </p:cNvSpPr>
          <p:nvPr>
            <p:ph type="sldNum" sz="quarter" idx="12"/>
          </p:nvPr>
        </p:nvSpPr>
        <p:spPr/>
        <p:txBody>
          <a:bodyPr/>
          <a:lstStyle/>
          <a:p>
            <a:fld id="{F8DE68CA-CE29-48B2-A76D-5FAA5388020D}" type="slidenum">
              <a:rPr lang="da-DK" smtClean="0"/>
              <a:pPr/>
              <a:t>59</a:t>
            </a:fld>
            <a:endParaRPr lang="da-DK"/>
          </a:p>
        </p:txBody>
      </p:sp>
    </p:spTree>
    <p:extLst>
      <p:ext uri="{BB962C8B-B14F-4D97-AF65-F5344CB8AC3E}">
        <p14:creationId xmlns:p14="http://schemas.microsoft.com/office/powerpoint/2010/main" val="3708795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Kursets innhold </a:t>
            </a:r>
            <a:endParaRPr lang="nb-NO" dirty="0"/>
          </a:p>
        </p:txBody>
      </p:sp>
      <p:sp>
        <p:nvSpPr>
          <p:cNvPr id="3" name="Plassholder for innhold 2"/>
          <p:cNvSpPr>
            <a:spLocks noGrp="1"/>
          </p:cNvSpPr>
          <p:nvPr>
            <p:ph idx="1"/>
          </p:nvPr>
        </p:nvSpPr>
        <p:spPr>
          <a:xfrm>
            <a:off x="423846" y="1429794"/>
            <a:ext cx="8229600" cy="4525963"/>
          </a:xfrm>
        </p:spPr>
        <p:txBody>
          <a:bodyPr>
            <a:normAutofit fontScale="92500" lnSpcReduction="20000"/>
          </a:bodyPr>
          <a:lstStyle/>
          <a:p>
            <a:r>
              <a:rPr lang="nb-NO" dirty="0" smtClean="0"/>
              <a:t>Hvorfor brukermedvirkning i forskningsprosjekter </a:t>
            </a:r>
          </a:p>
          <a:p>
            <a:r>
              <a:rPr lang="nb-NO" dirty="0" smtClean="0"/>
              <a:t>Ulike grader av deltakelse</a:t>
            </a:r>
          </a:p>
          <a:p>
            <a:r>
              <a:rPr lang="nb-NO" dirty="0" smtClean="0"/>
              <a:t>Trinn i forskningsprosessen og</a:t>
            </a:r>
            <a:br>
              <a:rPr lang="nb-NO" dirty="0" smtClean="0"/>
            </a:br>
            <a:r>
              <a:rPr lang="nb-NO" dirty="0" smtClean="0"/>
              <a:t>brukermedvirkning i de ulike trinnene </a:t>
            </a:r>
          </a:p>
          <a:p>
            <a:r>
              <a:rPr lang="nb-NO" dirty="0" smtClean="0"/>
              <a:t>Roller, forventninger og avklaringer</a:t>
            </a:r>
          </a:p>
          <a:p>
            <a:pPr lvl="1"/>
            <a:r>
              <a:rPr lang="nb-NO" dirty="0" smtClean="0"/>
              <a:t>Forskerens perspektiv</a:t>
            </a:r>
          </a:p>
          <a:p>
            <a:pPr lvl="1"/>
            <a:r>
              <a:rPr lang="nb-NO" dirty="0" smtClean="0"/>
              <a:t>Brukerens perspektiv </a:t>
            </a:r>
          </a:p>
          <a:p>
            <a:r>
              <a:rPr lang="nb-NO" dirty="0" smtClean="0"/>
              <a:t>Anbefalinger for brukermedvirkning i forskningsprosjekter </a:t>
            </a:r>
          </a:p>
          <a:p>
            <a:r>
              <a:rPr lang="nb-NO" dirty="0" smtClean="0"/>
              <a:t>Evaluering </a:t>
            </a: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Brukermedvirkning i ROS</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uppe 9"/>
          <p:cNvGrpSpPr/>
          <p:nvPr/>
        </p:nvGrpSpPr>
        <p:grpSpPr>
          <a:xfrm>
            <a:off x="888818" y="1681123"/>
            <a:ext cx="7138749" cy="2816554"/>
            <a:chOff x="389890" y="1713862"/>
            <a:chExt cx="7138749" cy="2816554"/>
          </a:xfrm>
        </p:grpSpPr>
        <p:sp>
          <p:nvSpPr>
            <p:cNvPr id="11" name="Rectangle 3"/>
            <p:cNvSpPr txBox="1">
              <a:spLocks/>
            </p:cNvSpPr>
            <p:nvPr/>
          </p:nvSpPr>
          <p:spPr bwMode="auto">
            <a:xfrm>
              <a:off x="958850" y="1749425"/>
              <a:ext cx="6569789"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57263"/>
              <a:r>
                <a:rPr lang="nb-NO" altLang="nb-NO" sz="2400" dirty="0"/>
                <a:t>I</a:t>
              </a:r>
              <a:r>
                <a:rPr lang="nb-NO" altLang="nb-NO" sz="2400" dirty="0" smtClean="0"/>
                <a:t>dentifisere </a:t>
              </a:r>
              <a:r>
                <a:rPr lang="nb-NO" altLang="nb-NO" sz="2400" dirty="0"/>
                <a:t>aktuelle tema/problemstillinger hvor det </a:t>
              </a:r>
              <a:r>
                <a:rPr lang="nb-NO" altLang="nb-NO" sz="2400" dirty="0" smtClean="0"/>
                <a:t>foreligger </a:t>
              </a:r>
              <a:r>
                <a:rPr lang="nb-NO" altLang="nb-NO" sz="2400" dirty="0"/>
                <a:t>lite forskning </a:t>
              </a:r>
            </a:p>
            <a:p>
              <a:pPr defTabSz="957263"/>
              <a:r>
                <a:rPr lang="nb-NO" altLang="nb-NO" sz="2400" dirty="0"/>
                <a:t>bedre gjennomførbarheten av prosjekter ved å identifisere faktorer som kan fremme/hemme pasientdeltagelse i prosjekter</a:t>
              </a:r>
            </a:p>
            <a:p>
              <a:pPr defTabSz="957263"/>
              <a:r>
                <a:rPr lang="nb-NO" altLang="nb-NO" sz="2400" dirty="0"/>
                <a:t>bidra med pasienters perspektiv i analyse og fortolkning av resultater </a:t>
              </a:r>
              <a:endParaRPr lang="nb-NO" altLang="nb-NO" sz="2400" dirty="0" smtClean="0"/>
            </a:p>
            <a:p>
              <a:pPr defTabSz="957263"/>
              <a:r>
                <a:rPr lang="nb-NO" altLang="nb-NO" sz="2400" dirty="0">
                  <a:solidFill>
                    <a:schemeClr val="bg1">
                      <a:lumMod val="65000"/>
                    </a:schemeClr>
                  </a:solidFill>
                </a:rPr>
                <a:t>bedre formidling av forskningsresultater ved å gi innspill om språkbruk, fremstillingsmåter og formidlingskanaler</a:t>
              </a:r>
            </a:p>
            <a:p>
              <a:pPr defTabSz="957263"/>
              <a:r>
                <a:rPr lang="nb-NO" altLang="nb-NO" sz="2400" dirty="0">
                  <a:solidFill>
                    <a:schemeClr val="bg1">
                      <a:lumMod val="65000"/>
                    </a:schemeClr>
                  </a:solidFill>
                </a:rPr>
                <a:t>formidle forskningsresultater i aktuelle miljøer</a:t>
              </a:r>
            </a:p>
            <a:p>
              <a:pPr defTabSz="957263"/>
              <a:endParaRPr lang="nb-NO" altLang="nb-NO" sz="2400" dirty="0"/>
            </a:p>
            <a:p>
              <a:pPr marL="342900" indent="-342900"/>
              <a:endParaRPr lang="nb-NO" altLang="nb-NO" sz="2400" dirty="0" smtClean="0"/>
            </a:p>
            <a:p>
              <a:pPr marL="793750" lvl="2" indent="-342900"/>
              <a:endParaRPr lang="nb-NO" altLang="nb-NO" sz="2400" dirty="0" smtClean="0"/>
            </a:p>
            <a:p>
              <a:pPr marL="0" indent="0">
                <a:buNone/>
              </a:pPr>
              <a:endParaRPr lang="nb-NO" altLang="nb-NO" sz="2400" dirty="0" smtClean="0"/>
            </a:p>
          </p:txBody>
        </p:sp>
        <p:sp>
          <p:nvSpPr>
            <p:cNvPr id="12" name="TekstSylinder 11"/>
            <p:cNvSpPr txBox="1"/>
            <p:nvPr/>
          </p:nvSpPr>
          <p:spPr>
            <a:xfrm>
              <a:off x="395536" y="1713862"/>
              <a:ext cx="478016" cy="523220"/>
            </a:xfrm>
            <a:prstGeom prst="rect">
              <a:avLst/>
            </a:prstGeom>
            <a:noFill/>
          </p:spPr>
          <p:txBody>
            <a:bodyPr wrap="none" rtlCol="0">
              <a:spAutoFit/>
            </a:bodyPr>
            <a:lstStyle/>
            <a:p>
              <a:r>
                <a:rPr lang="az-Cyrl-AZ" sz="2800" b="1" dirty="0" smtClean="0"/>
                <a:t>Ѵ</a:t>
              </a:r>
              <a:endParaRPr lang="nb-NO" sz="2800" b="1" dirty="0"/>
            </a:p>
          </p:txBody>
        </p:sp>
        <p:sp>
          <p:nvSpPr>
            <p:cNvPr id="13" name="TekstSylinder 12"/>
            <p:cNvSpPr txBox="1"/>
            <p:nvPr/>
          </p:nvSpPr>
          <p:spPr>
            <a:xfrm>
              <a:off x="389890" y="2566180"/>
              <a:ext cx="478016" cy="523220"/>
            </a:xfrm>
            <a:prstGeom prst="rect">
              <a:avLst/>
            </a:prstGeom>
            <a:noFill/>
          </p:spPr>
          <p:txBody>
            <a:bodyPr wrap="none" rtlCol="0">
              <a:spAutoFit/>
            </a:bodyPr>
            <a:lstStyle/>
            <a:p>
              <a:r>
                <a:rPr lang="az-Cyrl-AZ" sz="2800" b="1" dirty="0" smtClean="0"/>
                <a:t>Ѵ</a:t>
              </a:r>
              <a:endParaRPr lang="nb-NO" sz="2800" b="1" dirty="0"/>
            </a:p>
          </p:txBody>
        </p:sp>
        <p:sp>
          <p:nvSpPr>
            <p:cNvPr id="14" name="TekstSylinder 13"/>
            <p:cNvSpPr txBox="1"/>
            <p:nvPr/>
          </p:nvSpPr>
          <p:spPr>
            <a:xfrm>
              <a:off x="479019" y="3687764"/>
              <a:ext cx="40109" cy="842652"/>
            </a:xfrm>
            <a:prstGeom prst="rect">
              <a:avLst/>
            </a:prstGeom>
            <a:noFill/>
          </p:spPr>
          <p:txBody>
            <a:bodyPr wrap="none" rtlCol="0">
              <a:spAutoFit/>
            </a:bodyPr>
            <a:lstStyle/>
            <a:p>
              <a:r>
                <a:rPr lang="az-Cyrl-AZ" sz="2800" b="1" dirty="0" smtClean="0"/>
                <a:t>Ѵ</a:t>
              </a:r>
              <a:endParaRPr lang="nb-NO" sz="2800" b="1" dirty="0"/>
            </a:p>
          </p:txBody>
        </p:sp>
      </p:grpSp>
      <p:sp>
        <p:nvSpPr>
          <p:cNvPr id="3" name="Plassholder for lysbildenummer 2"/>
          <p:cNvSpPr>
            <a:spLocks noGrp="1"/>
          </p:cNvSpPr>
          <p:nvPr>
            <p:ph type="sldNum" sz="quarter" idx="12"/>
          </p:nvPr>
        </p:nvSpPr>
        <p:spPr/>
        <p:txBody>
          <a:bodyPr/>
          <a:lstStyle/>
          <a:p>
            <a:fld id="{F8DE68CA-CE29-48B2-A76D-5FAA5388020D}" type="slidenum">
              <a:rPr lang="da-DK" smtClean="0"/>
              <a:pPr/>
              <a:t>60</a:t>
            </a:fld>
            <a:endParaRPr lang="da-DK"/>
          </a:p>
        </p:txBody>
      </p:sp>
    </p:spTree>
    <p:extLst>
      <p:ext uri="{BB962C8B-B14F-4D97-AF65-F5344CB8AC3E}">
        <p14:creationId xmlns:p14="http://schemas.microsoft.com/office/powerpoint/2010/main" val="37965483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Kunnskapsbasert praksis</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2060848"/>
            <a:ext cx="4392613" cy="3211512"/>
          </a:xfrm>
          <a:prstGeom prst="rect">
            <a:avLst/>
          </a:prstGeom>
          <a:noFill/>
          <a:ln w="9525" algn="ctr">
            <a:solidFill>
              <a:srgbClr val="22549F"/>
            </a:solidFill>
            <a:miter lim="800000"/>
            <a:headEnd/>
            <a:tailEnd/>
          </a:ln>
          <a:extLst>
            <a:ext uri="{909E8E84-426E-40DD-AFC4-6F175D3DCCD1}">
              <a14:hiddenFill xmlns:a14="http://schemas.microsoft.com/office/drawing/2010/main">
                <a:solidFill>
                  <a:srgbClr val="FFFFFF"/>
                </a:solidFill>
              </a14:hiddenFill>
            </a:ext>
          </a:extLst>
        </p:spPr>
      </p:pic>
      <p:sp>
        <p:nvSpPr>
          <p:cNvPr id="3" name="Plassholder for lysbildenummer 2"/>
          <p:cNvSpPr>
            <a:spLocks noGrp="1"/>
          </p:cNvSpPr>
          <p:nvPr>
            <p:ph type="sldNum" sz="quarter" idx="12"/>
          </p:nvPr>
        </p:nvSpPr>
        <p:spPr/>
        <p:txBody>
          <a:bodyPr/>
          <a:lstStyle/>
          <a:p>
            <a:fld id="{F8DE68CA-CE29-48B2-A76D-5FAA5388020D}" type="slidenum">
              <a:rPr lang="da-DK" smtClean="0"/>
              <a:pPr/>
              <a:t>61</a:t>
            </a:fld>
            <a:endParaRPr lang="da-DK"/>
          </a:p>
        </p:txBody>
      </p:sp>
    </p:spTree>
    <p:extLst>
      <p:ext uri="{BB962C8B-B14F-4D97-AF65-F5344CB8AC3E}">
        <p14:creationId xmlns:p14="http://schemas.microsoft.com/office/powerpoint/2010/main" val="14584944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Kunnskapsbasert forskning</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pe 6"/>
          <p:cNvGrpSpPr/>
          <p:nvPr/>
        </p:nvGrpSpPr>
        <p:grpSpPr>
          <a:xfrm>
            <a:off x="1404759" y="2065343"/>
            <a:ext cx="4392613" cy="3211512"/>
            <a:chOff x="1619250" y="1557338"/>
            <a:chExt cx="4392613" cy="3211512"/>
          </a:xfrm>
        </p:grpSpPr>
        <p:pic>
          <p:nvPicPr>
            <p:cNvPr id="8"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250" y="1557338"/>
              <a:ext cx="4392613" cy="3211512"/>
            </a:xfrm>
            <a:prstGeom prst="rect">
              <a:avLst/>
            </a:prstGeom>
            <a:noFill/>
            <a:ln w="9525" algn="ctr">
              <a:solidFill>
                <a:srgbClr val="22549F"/>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3203575" y="3346450"/>
              <a:ext cx="903288" cy="304800"/>
            </a:xfrm>
            <a:prstGeom prst="rect">
              <a:avLst/>
            </a:prstGeom>
            <a:solidFill>
              <a:srgbClr val="097D4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Arial" charset="0"/>
                <a:buChar char="•"/>
                <a:defRPr sz="1500">
                  <a:solidFill>
                    <a:schemeClr val="tx1"/>
                  </a:solidFill>
                  <a:latin typeface="Arial" charset="0"/>
                </a:defRPr>
              </a:lvl1pPr>
              <a:lvl2pPr marL="742950" indent="-285750" eaLnBrk="0" hangingPunct="0">
                <a:spcBef>
                  <a:spcPct val="20000"/>
                </a:spcBef>
                <a:buSzPct val="80000"/>
                <a:buFont typeface="Wingdings" pitchFamily="2" charset="2"/>
                <a:buChar char="²"/>
                <a:defRPr sz="1500">
                  <a:solidFill>
                    <a:srgbClr val="22549F"/>
                  </a:solidFill>
                  <a:latin typeface="Arial" charset="0"/>
                </a:defRPr>
              </a:lvl2pPr>
              <a:lvl3pPr marL="1143000" indent="-228600" eaLnBrk="0" hangingPunct="0">
                <a:spcBef>
                  <a:spcPct val="20000"/>
                </a:spcBef>
                <a:buSzPct val="80000"/>
                <a:buFont typeface="Wingdings" pitchFamily="2" charset="2"/>
                <a:buChar char="§"/>
                <a:defRPr sz="1500" i="1">
                  <a:solidFill>
                    <a:schemeClr val="tx1"/>
                  </a:solidFill>
                  <a:latin typeface="Arial" charset="0"/>
                </a:defRPr>
              </a:lvl3pPr>
              <a:lvl4pPr marL="1600200" indent="-228600" eaLnBrk="0" hangingPunct="0">
                <a:spcBef>
                  <a:spcPct val="20000"/>
                </a:spcBef>
                <a:buSzPct val="80000"/>
                <a:buFont typeface="Arial" charset="0"/>
                <a:buChar char="–"/>
                <a:defRPr sz="1500">
                  <a:solidFill>
                    <a:schemeClr val="tx1"/>
                  </a:solidFill>
                  <a:latin typeface="Arial" charset="0"/>
                </a:defRPr>
              </a:lvl4pPr>
              <a:lvl5pPr marL="2057400" indent="-228600" eaLnBrk="0" hangingPunct="0">
                <a:spcBef>
                  <a:spcPct val="20000"/>
                </a:spcBef>
                <a:buSzPct val="80000"/>
                <a:buFont typeface="Arial" charset="0"/>
                <a:buChar char="»"/>
                <a:defRPr sz="1500">
                  <a:solidFill>
                    <a:schemeClr val="tx1"/>
                  </a:solidFill>
                  <a:latin typeface="Arial" charset="0"/>
                </a:defRPr>
              </a:lvl5pPr>
              <a:lvl6pPr marL="2514600" indent="-228600" eaLnBrk="0" fontAlgn="base" hangingPunct="0">
                <a:spcBef>
                  <a:spcPct val="20000"/>
                </a:spcBef>
                <a:spcAft>
                  <a:spcPct val="0"/>
                </a:spcAft>
                <a:buSzPct val="80000"/>
                <a:buFont typeface="Arial" charset="0"/>
                <a:buChar char="»"/>
                <a:defRPr sz="1500">
                  <a:solidFill>
                    <a:schemeClr val="tx1"/>
                  </a:solidFill>
                  <a:latin typeface="Arial" charset="0"/>
                </a:defRPr>
              </a:lvl6pPr>
              <a:lvl7pPr marL="2971800" indent="-228600" eaLnBrk="0" fontAlgn="base" hangingPunct="0">
                <a:spcBef>
                  <a:spcPct val="20000"/>
                </a:spcBef>
                <a:spcAft>
                  <a:spcPct val="0"/>
                </a:spcAft>
                <a:buSzPct val="80000"/>
                <a:buFont typeface="Arial" charset="0"/>
                <a:buChar char="»"/>
                <a:defRPr sz="1500">
                  <a:solidFill>
                    <a:schemeClr val="tx1"/>
                  </a:solidFill>
                  <a:latin typeface="Arial" charset="0"/>
                </a:defRPr>
              </a:lvl7pPr>
              <a:lvl8pPr marL="3429000" indent="-228600" eaLnBrk="0" fontAlgn="base" hangingPunct="0">
                <a:spcBef>
                  <a:spcPct val="20000"/>
                </a:spcBef>
                <a:spcAft>
                  <a:spcPct val="0"/>
                </a:spcAft>
                <a:buSzPct val="80000"/>
                <a:buFont typeface="Arial" charset="0"/>
                <a:buChar char="»"/>
                <a:defRPr sz="1500">
                  <a:solidFill>
                    <a:schemeClr val="tx1"/>
                  </a:solidFill>
                  <a:latin typeface="Arial" charset="0"/>
                </a:defRPr>
              </a:lvl8pPr>
              <a:lvl9pPr marL="3886200" indent="-228600" eaLnBrk="0" fontAlgn="base" hangingPunct="0">
                <a:spcBef>
                  <a:spcPct val="20000"/>
                </a:spcBef>
                <a:spcAft>
                  <a:spcPct val="0"/>
                </a:spcAft>
                <a:buSzPct val="80000"/>
                <a:buFont typeface="Arial" charset="0"/>
                <a:buChar char="»"/>
                <a:defRPr sz="1500">
                  <a:solidFill>
                    <a:schemeClr val="tx1"/>
                  </a:solidFill>
                  <a:latin typeface="Arial" charset="0"/>
                </a:defRPr>
              </a:lvl9pPr>
            </a:lstStyle>
            <a:p>
              <a:pPr eaLnBrk="1" hangingPunct="1">
                <a:spcBef>
                  <a:spcPct val="0"/>
                </a:spcBef>
                <a:buSzTx/>
                <a:buFontTx/>
                <a:buNone/>
              </a:pPr>
              <a:r>
                <a:rPr lang="nb-NO" altLang="nb-NO" sz="1400" b="0" i="0">
                  <a:solidFill>
                    <a:schemeClr val="bg1"/>
                  </a:solidFill>
                </a:rPr>
                <a:t>forskning</a:t>
              </a:r>
            </a:p>
          </p:txBody>
        </p:sp>
        <p:sp>
          <p:nvSpPr>
            <p:cNvPr id="10" name="Text Box 3"/>
            <p:cNvSpPr txBox="1">
              <a:spLocks noChangeArrowheads="1"/>
            </p:cNvSpPr>
            <p:nvPr/>
          </p:nvSpPr>
          <p:spPr bwMode="auto">
            <a:xfrm>
              <a:off x="3270250" y="1557338"/>
              <a:ext cx="903288"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Arial" charset="0"/>
                <a:buChar char="•"/>
                <a:defRPr sz="1500">
                  <a:solidFill>
                    <a:schemeClr val="tx1"/>
                  </a:solidFill>
                  <a:latin typeface="Arial" charset="0"/>
                </a:defRPr>
              </a:lvl1pPr>
              <a:lvl2pPr marL="742950" indent="-285750" eaLnBrk="0" hangingPunct="0">
                <a:spcBef>
                  <a:spcPct val="20000"/>
                </a:spcBef>
                <a:buSzPct val="80000"/>
                <a:buFont typeface="Wingdings" pitchFamily="2" charset="2"/>
                <a:buChar char="²"/>
                <a:defRPr sz="1500">
                  <a:solidFill>
                    <a:srgbClr val="22549F"/>
                  </a:solidFill>
                  <a:latin typeface="Arial" charset="0"/>
                </a:defRPr>
              </a:lvl2pPr>
              <a:lvl3pPr marL="1143000" indent="-228600" eaLnBrk="0" hangingPunct="0">
                <a:spcBef>
                  <a:spcPct val="20000"/>
                </a:spcBef>
                <a:buSzPct val="80000"/>
                <a:buFont typeface="Wingdings" pitchFamily="2" charset="2"/>
                <a:buChar char="§"/>
                <a:defRPr sz="1500" i="1">
                  <a:solidFill>
                    <a:schemeClr val="tx1"/>
                  </a:solidFill>
                  <a:latin typeface="Arial" charset="0"/>
                </a:defRPr>
              </a:lvl3pPr>
              <a:lvl4pPr marL="1600200" indent="-228600" eaLnBrk="0" hangingPunct="0">
                <a:spcBef>
                  <a:spcPct val="20000"/>
                </a:spcBef>
                <a:buSzPct val="80000"/>
                <a:buFont typeface="Arial" charset="0"/>
                <a:buChar char="–"/>
                <a:defRPr sz="1500">
                  <a:solidFill>
                    <a:schemeClr val="tx1"/>
                  </a:solidFill>
                  <a:latin typeface="Arial" charset="0"/>
                </a:defRPr>
              </a:lvl4pPr>
              <a:lvl5pPr marL="2057400" indent="-228600" eaLnBrk="0" hangingPunct="0">
                <a:spcBef>
                  <a:spcPct val="20000"/>
                </a:spcBef>
                <a:buSzPct val="80000"/>
                <a:buFont typeface="Arial" charset="0"/>
                <a:buChar char="»"/>
                <a:defRPr sz="1500">
                  <a:solidFill>
                    <a:schemeClr val="tx1"/>
                  </a:solidFill>
                  <a:latin typeface="Arial" charset="0"/>
                </a:defRPr>
              </a:lvl5pPr>
              <a:lvl6pPr marL="2514600" indent="-228600" eaLnBrk="0" fontAlgn="base" hangingPunct="0">
                <a:spcBef>
                  <a:spcPct val="20000"/>
                </a:spcBef>
                <a:spcAft>
                  <a:spcPct val="0"/>
                </a:spcAft>
                <a:buSzPct val="80000"/>
                <a:buFont typeface="Arial" charset="0"/>
                <a:buChar char="»"/>
                <a:defRPr sz="1500">
                  <a:solidFill>
                    <a:schemeClr val="tx1"/>
                  </a:solidFill>
                  <a:latin typeface="Arial" charset="0"/>
                </a:defRPr>
              </a:lvl6pPr>
              <a:lvl7pPr marL="2971800" indent="-228600" eaLnBrk="0" fontAlgn="base" hangingPunct="0">
                <a:spcBef>
                  <a:spcPct val="20000"/>
                </a:spcBef>
                <a:spcAft>
                  <a:spcPct val="0"/>
                </a:spcAft>
                <a:buSzPct val="80000"/>
                <a:buFont typeface="Arial" charset="0"/>
                <a:buChar char="»"/>
                <a:defRPr sz="1500">
                  <a:solidFill>
                    <a:schemeClr val="tx1"/>
                  </a:solidFill>
                  <a:latin typeface="Arial" charset="0"/>
                </a:defRPr>
              </a:lvl7pPr>
              <a:lvl8pPr marL="3429000" indent="-228600" eaLnBrk="0" fontAlgn="base" hangingPunct="0">
                <a:spcBef>
                  <a:spcPct val="20000"/>
                </a:spcBef>
                <a:spcAft>
                  <a:spcPct val="0"/>
                </a:spcAft>
                <a:buSzPct val="80000"/>
                <a:buFont typeface="Arial" charset="0"/>
                <a:buChar char="»"/>
                <a:defRPr sz="1500">
                  <a:solidFill>
                    <a:schemeClr val="tx1"/>
                  </a:solidFill>
                  <a:latin typeface="Arial" charset="0"/>
                </a:defRPr>
              </a:lvl8pPr>
              <a:lvl9pPr marL="3886200" indent="-228600" eaLnBrk="0" fontAlgn="base" hangingPunct="0">
                <a:spcBef>
                  <a:spcPct val="20000"/>
                </a:spcBef>
                <a:spcAft>
                  <a:spcPct val="0"/>
                </a:spcAft>
                <a:buSzPct val="80000"/>
                <a:buFont typeface="Arial" charset="0"/>
                <a:buChar char="»"/>
                <a:defRPr sz="1500">
                  <a:solidFill>
                    <a:schemeClr val="tx1"/>
                  </a:solidFill>
                  <a:latin typeface="Arial" charset="0"/>
                </a:defRPr>
              </a:lvl9pPr>
            </a:lstStyle>
            <a:p>
              <a:pPr eaLnBrk="1" hangingPunct="1">
                <a:spcBef>
                  <a:spcPct val="0"/>
                </a:spcBef>
                <a:buSzTx/>
                <a:buFontTx/>
                <a:buNone/>
              </a:pPr>
              <a:r>
                <a:rPr lang="nb-NO" altLang="nb-NO" sz="1400" b="0" i="0"/>
                <a:t>forskning</a:t>
              </a:r>
            </a:p>
          </p:txBody>
        </p:sp>
      </p:grpSp>
      <p:sp>
        <p:nvSpPr>
          <p:cNvPr id="3" name="Plassholder for lysbildenummer 2"/>
          <p:cNvSpPr>
            <a:spLocks noGrp="1"/>
          </p:cNvSpPr>
          <p:nvPr>
            <p:ph type="sldNum" sz="quarter" idx="12"/>
          </p:nvPr>
        </p:nvSpPr>
        <p:spPr/>
        <p:txBody>
          <a:bodyPr/>
          <a:lstStyle/>
          <a:p>
            <a:fld id="{F8DE68CA-CE29-48B2-A76D-5FAA5388020D}" type="slidenum">
              <a:rPr lang="da-DK" smtClean="0"/>
              <a:pPr/>
              <a:t>62</a:t>
            </a:fld>
            <a:endParaRPr lang="da-DK"/>
          </a:p>
        </p:txBody>
      </p:sp>
    </p:spTree>
    <p:extLst>
      <p:ext uri="{BB962C8B-B14F-4D97-AF65-F5344CB8AC3E}">
        <p14:creationId xmlns:p14="http://schemas.microsoft.com/office/powerpoint/2010/main" val="10218285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Begrunnelse for medvirkning</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bwMode="auto">
          <a:xfrm>
            <a:off x="755576" y="1988840"/>
            <a:ext cx="6696744"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nb-NO" sz="3200" dirty="0" smtClean="0"/>
              <a:t>At det bedrer kvalitet i forskningen</a:t>
            </a:r>
          </a:p>
          <a:p>
            <a:pPr>
              <a:lnSpc>
                <a:spcPct val="90000"/>
              </a:lnSpc>
            </a:pPr>
            <a:r>
              <a:rPr lang="nb-NO" sz="3200" dirty="0" smtClean="0"/>
              <a:t>Forskerne vil ha de «beste» brukerne</a:t>
            </a:r>
            <a:br>
              <a:rPr lang="nb-NO" sz="3200" dirty="0" smtClean="0"/>
            </a:br>
            <a:endParaRPr lang="nb-NO" sz="3200" dirty="0" smtClean="0"/>
          </a:p>
          <a:p>
            <a:r>
              <a:rPr lang="nb-NO" sz="3200" dirty="0" smtClean="0"/>
              <a:t>Medvirkning er ikke terapi </a:t>
            </a:r>
          </a:p>
          <a:p>
            <a:endParaRPr lang="nb-NO" sz="3200" dirty="0" smtClean="0"/>
          </a:p>
          <a:p>
            <a:endParaRPr lang="nb-NO" sz="2800" dirty="0" smtClean="0"/>
          </a:p>
          <a:p>
            <a:endParaRPr lang="nb-NO" sz="3200" dirty="0" smtClean="0"/>
          </a:p>
          <a:p>
            <a:endParaRPr lang="nb-NO" sz="3200" dirty="0" smtClean="0"/>
          </a:p>
          <a:p>
            <a:pPr marL="342900" indent="-342900"/>
            <a:endParaRPr lang="nb-NO" altLang="nb-NO" sz="3200" dirty="0" smtClean="0"/>
          </a:p>
          <a:p>
            <a:pPr marL="793750" lvl="2" indent="-342900"/>
            <a:endParaRPr lang="nb-NO" altLang="nb-NO" sz="3200" dirty="0" smtClean="0"/>
          </a:p>
          <a:p>
            <a:pPr marL="0" indent="0">
              <a:buNone/>
            </a:pPr>
            <a:endParaRPr lang="nb-NO" altLang="nb-NO" sz="3200" dirty="0" smtClean="0"/>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63</a:t>
            </a:fld>
            <a:endParaRPr lang="da-DK"/>
          </a:p>
        </p:txBody>
      </p:sp>
    </p:spTree>
    <p:extLst>
      <p:ext uri="{BB962C8B-B14F-4D97-AF65-F5344CB8AC3E}">
        <p14:creationId xmlns:p14="http://schemas.microsoft.com/office/powerpoint/2010/main" val="30891311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Forskerens forventninger</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bwMode="auto">
          <a:xfrm>
            <a:off x="1233699" y="1455561"/>
            <a:ext cx="6696744"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ct val="20000"/>
              </a:spcBef>
              <a:spcAft>
                <a:spcPct val="0"/>
              </a:spcAft>
              <a:buSzPct val="80000"/>
              <a:buFont typeface="Arial" charset="0"/>
              <a:buChar char="•"/>
              <a:defRPr sz="1500" kern="1200">
                <a:solidFill>
                  <a:schemeClr val="tx1"/>
                </a:solidFill>
                <a:latin typeface="+mn-lt"/>
                <a:ea typeface="+mn-ea"/>
                <a:cs typeface="+mn-cs"/>
              </a:defRPr>
            </a:lvl1pPr>
            <a:lvl2pPr marL="449263" indent="-268288" algn="l" rtl="0" fontAlgn="base">
              <a:spcBef>
                <a:spcPct val="20000"/>
              </a:spcBef>
              <a:spcAft>
                <a:spcPct val="0"/>
              </a:spcAft>
              <a:buSzPct val="80000"/>
              <a:buFont typeface="Wingdings" pitchFamily="2" charset="2"/>
              <a:buChar char="²"/>
              <a:defRPr sz="1500" kern="1200">
                <a:solidFill>
                  <a:srgbClr val="22549F"/>
                </a:solidFill>
                <a:latin typeface="+mn-lt"/>
                <a:ea typeface="+mn-ea"/>
                <a:cs typeface="+mn-cs"/>
              </a:defRPr>
            </a:lvl2pPr>
            <a:lvl3pPr marL="630238" indent="-180975" algn="l" rtl="0" fontAlgn="base">
              <a:spcBef>
                <a:spcPct val="20000"/>
              </a:spcBef>
              <a:spcAft>
                <a:spcPct val="0"/>
              </a:spcAft>
              <a:buSzPct val="80000"/>
              <a:buFont typeface="Wingdings" pitchFamily="2" charset="2"/>
              <a:buChar char="§"/>
              <a:defRPr sz="1500" i="1" kern="1200">
                <a:solidFill>
                  <a:schemeClr val="tx1"/>
                </a:solidFill>
                <a:latin typeface="+mn-lt"/>
                <a:ea typeface="+mn-ea"/>
                <a:cs typeface="+mn-cs"/>
              </a:defRPr>
            </a:lvl3pPr>
            <a:lvl4pPr marL="900113" indent="-269875" algn="l" rtl="0" fontAlgn="base">
              <a:spcBef>
                <a:spcPct val="20000"/>
              </a:spcBef>
              <a:spcAft>
                <a:spcPct val="0"/>
              </a:spcAft>
              <a:buSzPct val="80000"/>
              <a:buFont typeface="Arial" charset="0"/>
              <a:buChar char="–"/>
              <a:defRPr sz="1500" kern="1200">
                <a:solidFill>
                  <a:schemeClr val="tx1"/>
                </a:solidFill>
                <a:latin typeface="+mn-lt"/>
                <a:ea typeface="+mn-ea"/>
                <a:cs typeface="+mn-cs"/>
              </a:defRPr>
            </a:lvl4pPr>
            <a:lvl5pPr marL="1169988" indent="-271463" algn="l" rtl="0" fontAlgn="base">
              <a:spcBef>
                <a:spcPct val="20000"/>
              </a:spcBef>
              <a:spcAft>
                <a:spcPct val="0"/>
              </a:spcAft>
              <a:buSzPct val="80000"/>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nb-NO" altLang="nb-NO" sz="2800" b="1" dirty="0" smtClean="0"/>
              <a:t>Som til andre medarbeidere</a:t>
            </a:r>
          </a:p>
          <a:p>
            <a:pPr>
              <a:lnSpc>
                <a:spcPct val="90000"/>
              </a:lnSpc>
            </a:pPr>
            <a:r>
              <a:rPr lang="nb-NO" altLang="nb-NO" sz="2800" dirty="0" smtClean="0"/>
              <a:t>Utfører arbeidet </a:t>
            </a:r>
            <a:r>
              <a:rPr lang="nb-NO" altLang="nb-NO" sz="2800" dirty="0"/>
              <a:t>samvittighetsfullt</a:t>
            </a:r>
          </a:p>
          <a:p>
            <a:pPr>
              <a:lnSpc>
                <a:spcPct val="90000"/>
              </a:lnSpc>
            </a:pPr>
            <a:r>
              <a:rPr lang="nb-NO" altLang="nb-NO" sz="2800" dirty="0"/>
              <a:t>Forbereder seg</a:t>
            </a:r>
          </a:p>
          <a:p>
            <a:pPr>
              <a:lnSpc>
                <a:spcPct val="90000"/>
              </a:lnSpc>
            </a:pPr>
            <a:r>
              <a:rPr lang="nb-NO" altLang="nb-NO" sz="2800" dirty="0" smtClean="0"/>
              <a:t>Deltar </a:t>
            </a:r>
            <a:r>
              <a:rPr lang="nb-NO" altLang="nb-NO" sz="2800" dirty="0"/>
              <a:t>aktivt og konstruktivt i </a:t>
            </a:r>
            <a:r>
              <a:rPr lang="nb-NO" altLang="nb-NO" sz="2800" dirty="0" smtClean="0"/>
              <a:t>dialogen</a:t>
            </a:r>
          </a:p>
          <a:p>
            <a:pPr>
              <a:lnSpc>
                <a:spcPct val="90000"/>
              </a:lnSpc>
            </a:pPr>
            <a:r>
              <a:rPr lang="nb-NO" altLang="nb-NO" sz="2800" dirty="0" smtClean="0"/>
              <a:t>Spør når det er noe de lurer på</a:t>
            </a:r>
          </a:p>
          <a:p>
            <a:pPr>
              <a:lnSpc>
                <a:spcPct val="90000"/>
              </a:lnSpc>
            </a:pPr>
            <a:r>
              <a:rPr lang="nb-NO" altLang="nb-NO" sz="2800" dirty="0" smtClean="0"/>
              <a:t>Unngår «kjepphester»</a:t>
            </a:r>
          </a:p>
          <a:p>
            <a:pPr>
              <a:lnSpc>
                <a:spcPct val="90000"/>
              </a:lnSpc>
            </a:pPr>
            <a:endParaRPr lang="nb-NO" altLang="nb-NO" sz="2800" dirty="0" smtClean="0"/>
          </a:p>
          <a:p>
            <a:pPr marL="0" indent="0">
              <a:lnSpc>
                <a:spcPct val="90000"/>
              </a:lnSpc>
              <a:buNone/>
            </a:pPr>
            <a:r>
              <a:rPr lang="nb-NO" altLang="nb-NO" sz="2800" b="1" dirty="0" smtClean="0"/>
              <a:t>Spesielt for brukerrepresentanter</a:t>
            </a:r>
            <a:endParaRPr lang="nb-NO" altLang="nb-NO" sz="2800" b="1" dirty="0"/>
          </a:p>
          <a:p>
            <a:pPr>
              <a:lnSpc>
                <a:spcPct val="90000"/>
              </a:lnSpc>
            </a:pPr>
            <a:r>
              <a:rPr lang="nb-NO" altLang="nb-NO" sz="2800" dirty="0" smtClean="0"/>
              <a:t>Bringer inn brukerkunnskapen </a:t>
            </a:r>
            <a:endParaRPr lang="nb-NO" altLang="nb-NO" sz="2800" dirty="0"/>
          </a:p>
          <a:p>
            <a:r>
              <a:rPr lang="nb-NO" altLang="nb-NO" sz="2800" dirty="0"/>
              <a:t>Balanserer det personlige og det private</a:t>
            </a:r>
          </a:p>
          <a:p>
            <a:endParaRPr lang="nb-NO" sz="2800" dirty="0" smtClean="0"/>
          </a:p>
          <a:p>
            <a:endParaRPr lang="nb-NO" sz="2400" dirty="0" smtClean="0"/>
          </a:p>
          <a:p>
            <a:endParaRPr lang="nb-NO" sz="2800" dirty="0" smtClean="0"/>
          </a:p>
          <a:p>
            <a:endParaRPr lang="nb-NO" sz="2800" dirty="0" smtClean="0"/>
          </a:p>
          <a:p>
            <a:pPr marL="342900" indent="-342900"/>
            <a:endParaRPr lang="nb-NO" altLang="nb-NO" sz="2800" dirty="0" smtClean="0"/>
          </a:p>
          <a:p>
            <a:pPr marL="793750" lvl="2" indent="-342900"/>
            <a:endParaRPr lang="nb-NO" altLang="nb-NO" sz="2800" dirty="0" smtClean="0"/>
          </a:p>
          <a:p>
            <a:pPr marL="0" indent="0">
              <a:buNone/>
            </a:pPr>
            <a:endParaRPr lang="nb-NO" altLang="nb-NO" sz="2800" dirty="0" smtClean="0"/>
          </a:p>
        </p:txBody>
      </p:sp>
      <p:sp>
        <p:nvSpPr>
          <p:cNvPr id="7" name="AutoShape 11"/>
          <p:cNvSpPr>
            <a:spLocks noChangeArrowheads="1"/>
          </p:cNvSpPr>
          <p:nvPr/>
        </p:nvSpPr>
        <p:spPr bwMode="auto">
          <a:xfrm>
            <a:off x="3491880" y="3427909"/>
            <a:ext cx="3599929" cy="1944688"/>
          </a:xfrm>
          <a:prstGeom prst="wedgeRoundRectCallout">
            <a:avLst>
              <a:gd name="adj1" fmla="val 100417"/>
              <a:gd name="adj2" fmla="val -64856"/>
              <a:gd name="adj3" fmla="val 16667"/>
            </a:avLst>
          </a:prstGeom>
          <a:solidFill>
            <a:srgbClr val="008000"/>
          </a:solidFill>
          <a:ln w="9525" algn="ctr">
            <a:noFill/>
            <a:miter lim="800000"/>
            <a:headEnd/>
            <a:tailEnd/>
          </a:ln>
          <a:effectLst>
            <a:outerShdw dist="38100" dir="5400000" algn="t" rotWithShape="0">
              <a:schemeClr val="bg2">
                <a:alpha val="39999"/>
              </a:schemeClr>
            </a:outerShdw>
          </a:effectLst>
        </p:spPr>
        <p:txBody>
          <a:bodyPr lIns="720000" tIns="129600" rIns="0" bIns="129600"/>
          <a:lstStyle/>
          <a:p>
            <a:pPr>
              <a:defRPr/>
            </a:pPr>
            <a:r>
              <a:rPr lang="nb-NO" b="0" i="1" dirty="0">
                <a:solidFill>
                  <a:schemeClr val="bg1"/>
                </a:solidFill>
              </a:rPr>
              <a:t>”De som overhodet ikke klarer å se videre enn nesa si egner seg kanskje ikke så godt”</a:t>
            </a:r>
          </a:p>
          <a:p>
            <a:pPr algn="ctr">
              <a:defRPr/>
            </a:pPr>
            <a:endParaRPr lang="nb-NO" i="1" dirty="0">
              <a:effectLst>
                <a:outerShdw blurRad="38100" dist="38100" dir="2700000" algn="tl">
                  <a:srgbClr val="000000"/>
                </a:outerShdw>
              </a:effectLst>
            </a:endParaRPr>
          </a:p>
        </p:txBody>
      </p:sp>
      <p:sp>
        <p:nvSpPr>
          <p:cNvPr id="3" name="Plassholder for lysbildenummer 2"/>
          <p:cNvSpPr>
            <a:spLocks noGrp="1"/>
          </p:cNvSpPr>
          <p:nvPr>
            <p:ph type="sldNum" sz="quarter" idx="12"/>
          </p:nvPr>
        </p:nvSpPr>
        <p:spPr/>
        <p:txBody>
          <a:bodyPr/>
          <a:lstStyle/>
          <a:p>
            <a:fld id="{F8DE68CA-CE29-48B2-A76D-5FAA5388020D}" type="slidenum">
              <a:rPr lang="da-DK" smtClean="0"/>
              <a:pPr/>
              <a:t>64</a:t>
            </a:fld>
            <a:endParaRPr lang="da-DK"/>
          </a:p>
        </p:txBody>
      </p:sp>
    </p:spTree>
    <p:extLst>
      <p:ext uri="{BB962C8B-B14F-4D97-AF65-F5344CB8AC3E}">
        <p14:creationId xmlns:p14="http://schemas.microsoft.com/office/powerpoint/2010/main" val="262080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8" end="8"/>
                                            </p:txEl>
                                          </p:spTgt>
                                        </p:tgtEl>
                                        <p:attrNameLst>
                                          <p:attrName>style.visibility</p:attrName>
                                        </p:attrNameLst>
                                      </p:cBhvr>
                                      <p:to>
                                        <p:strVal val="visible"/>
                                      </p:to>
                                    </p:set>
                                    <p:animEffect transition="in" filter="fade">
                                      <p:cBhvr>
                                        <p:cTn id="10" dur="500"/>
                                        <p:tgtEl>
                                          <p:spTgt spid="6">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animEffect transition="in" filter="fade">
                                      <p:cBhvr>
                                        <p:cTn id="13" dur="500"/>
                                        <p:tgtEl>
                                          <p:spTgt spid="6">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Gruppeoppgave 1 </a:t>
            </a:r>
            <a:endParaRPr lang="nb-NO" dirty="0"/>
          </a:p>
        </p:txBody>
      </p:sp>
      <p:sp>
        <p:nvSpPr>
          <p:cNvPr id="3" name="Plassholder for innhold 2"/>
          <p:cNvSpPr>
            <a:spLocks noGrp="1"/>
          </p:cNvSpPr>
          <p:nvPr>
            <p:ph idx="1"/>
          </p:nvPr>
        </p:nvSpPr>
        <p:spPr/>
        <p:txBody>
          <a:bodyPr/>
          <a:lstStyle/>
          <a:p>
            <a:r>
              <a:rPr lang="nb-NO" dirty="0" smtClean="0"/>
              <a:t>Hva kan forsker gjøre for at samarbeidet mellom forsker og bruker blir best mulig og </a:t>
            </a:r>
            <a:r>
              <a:rPr lang="nb-NO" dirty="0"/>
              <a:t>s</a:t>
            </a:r>
            <a:r>
              <a:rPr lang="nb-NO" dirty="0" smtClean="0"/>
              <a:t>lik at brukerens erfaringer brukes konstruktivt? </a:t>
            </a:r>
          </a:p>
          <a:p>
            <a:endParaRPr lang="nb-NO" dirty="0"/>
          </a:p>
        </p:txBody>
      </p:sp>
      <p:pic>
        <p:nvPicPr>
          <p:cNvPr id="4" name="Picture 2"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NKRR\Logoer\NKRR_cmyk tekst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0610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Gruppeoppgave 2 </a:t>
            </a:r>
            <a:endParaRPr lang="nb-NO" dirty="0"/>
          </a:p>
        </p:txBody>
      </p:sp>
      <p:sp>
        <p:nvSpPr>
          <p:cNvPr id="3" name="Plassholder for innhold 2"/>
          <p:cNvSpPr>
            <a:spLocks noGrp="1"/>
          </p:cNvSpPr>
          <p:nvPr>
            <p:ph idx="1"/>
          </p:nvPr>
        </p:nvSpPr>
        <p:spPr/>
        <p:txBody>
          <a:bodyPr/>
          <a:lstStyle/>
          <a:p>
            <a:r>
              <a:rPr lang="nb-NO" dirty="0" smtClean="0"/>
              <a:t>Hvilke egenskaper/erfaring/kunnskap bør en bruker ha i bagasjen for å være en god brukerrepresentant? </a:t>
            </a: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459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Gruppeoppgave 3 </a:t>
            </a:r>
            <a:endParaRPr lang="nb-NO" dirty="0"/>
          </a:p>
        </p:txBody>
      </p:sp>
      <p:sp>
        <p:nvSpPr>
          <p:cNvPr id="3" name="Plassholder for innhold 2"/>
          <p:cNvSpPr>
            <a:spLocks noGrp="1"/>
          </p:cNvSpPr>
          <p:nvPr>
            <p:ph idx="1"/>
          </p:nvPr>
        </p:nvSpPr>
        <p:spPr/>
        <p:txBody>
          <a:bodyPr>
            <a:normAutofit/>
          </a:bodyPr>
          <a:lstStyle/>
          <a:p>
            <a:r>
              <a:rPr lang="nb-NO" dirty="0"/>
              <a:t>Hva kan </a:t>
            </a:r>
            <a:r>
              <a:rPr lang="nb-NO" dirty="0" smtClean="0"/>
              <a:t>bruker </a:t>
            </a:r>
            <a:r>
              <a:rPr lang="nb-NO" dirty="0"/>
              <a:t>gjøre for at samarbeidet mellom forsker og bruker blir best mulig og slik at brukerens erfaringer brukes konstruktivt? </a:t>
            </a:r>
          </a:p>
        </p:txBody>
      </p:sp>
    </p:spTree>
    <p:extLst>
      <p:ext uri="{BB962C8B-B14F-4D97-AF65-F5344CB8AC3E}">
        <p14:creationId xmlns:p14="http://schemas.microsoft.com/office/powerpoint/2010/main" val="18575512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5242594"/>
          </a:xfrm>
        </p:spPr>
        <p:txBody>
          <a:bodyPr>
            <a:normAutofit/>
          </a:bodyPr>
          <a:lstStyle/>
          <a:p>
            <a:r>
              <a:rPr lang="nb-NO" dirty="0" smtClean="0"/>
              <a:t>Hva gjør at du ønsker å være </a:t>
            </a:r>
            <a:br>
              <a:rPr lang="nb-NO" dirty="0" smtClean="0"/>
            </a:br>
            <a:r>
              <a:rPr lang="nb-NO" dirty="0" smtClean="0"/>
              <a:t>- eller ha med –</a:t>
            </a:r>
            <a:br>
              <a:rPr lang="nb-NO" dirty="0" smtClean="0"/>
            </a:br>
            <a:r>
              <a:rPr lang="nb-NO" dirty="0" smtClean="0"/>
              <a:t> brukermedvirker i forskningsprosjekter?</a:t>
            </a:r>
            <a:endParaRPr lang="nb-NO" dirty="0"/>
          </a:p>
        </p:txBody>
      </p:sp>
      <p:pic>
        <p:nvPicPr>
          <p:cNvPr id="3"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7972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556792"/>
            <a:ext cx="8229600" cy="3816424"/>
          </a:xfrm>
        </p:spPr>
        <p:txBody>
          <a:bodyPr>
            <a:normAutofit fontScale="90000"/>
          </a:bodyPr>
          <a:lstStyle/>
          <a:p>
            <a:r>
              <a:rPr lang="nb-NO" sz="4000" dirty="0"/>
              <a:t> </a:t>
            </a:r>
            <a:r>
              <a:rPr lang="nb-NO" sz="4900" dirty="0" err="1" smtClean="0"/>
              <a:t>EULARs</a:t>
            </a:r>
            <a:r>
              <a:rPr lang="nb-NO" sz="4900" dirty="0" smtClean="0"/>
              <a:t> </a:t>
            </a:r>
            <a:br>
              <a:rPr lang="nb-NO" sz="4900" dirty="0" smtClean="0"/>
            </a:br>
            <a:r>
              <a:rPr lang="nb-NO" sz="4900" dirty="0" err="1" smtClean="0"/>
              <a:t>Patient</a:t>
            </a:r>
            <a:r>
              <a:rPr lang="nb-NO" sz="4900" dirty="0" smtClean="0"/>
              <a:t> </a:t>
            </a:r>
            <a:r>
              <a:rPr lang="nb-NO" sz="4900" dirty="0" err="1"/>
              <a:t>involvement</a:t>
            </a:r>
            <a:r>
              <a:rPr lang="nb-NO" sz="4900" dirty="0"/>
              <a:t> in </a:t>
            </a:r>
            <a:r>
              <a:rPr lang="nb-NO" sz="4900" dirty="0" err="1"/>
              <a:t>research</a:t>
            </a:r>
            <a:r>
              <a:rPr lang="nb-NO" sz="4900" dirty="0"/>
              <a:t> </a:t>
            </a:r>
            <a:r>
              <a:rPr lang="nb-NO" sz="4900" dirty="0" smtClean="0"/>
              <a:t/>
            </a:r>
            <a:br>
              <a:rPr lang="nb-NO" sz="4900" dirty="0" smtClean="0"/>
            </a:br>
            <a:r>
              <a:rPr lang="nb-NO" sz="4900" dirty="0" smtClean="0"/>
              <a:t>– </a:t>
            </a:r>
            <a:r>
              <a:rPr lang="nb-NO" sz="4900" dirty="0"/>
              <a:t>A </a:t>
            </a:r>
            <a:r>
              <a:rPr lang="nb-NO" sz="4900" dirty="0" err="1"/>
              <a:t>way</a:t>
            </a:r>
            <a:r>
              <a:rPr lang="nb-NO" sz="4900" dirty="0"/>
              <a:t> to </a:t>
            </a:r>
            <a:r>
              <a:rPr lang="nb-NO" sz="4900" dirty="0" err="1"/>
              <a:t>success</a:t>
            </a:r>
            <a:r>
              <a:rPr lang="nb-NO" sz="4000" dirty="0"/>
              <a:t>,</a:t>
            </a:r>
            <a:r>
              <a:rPr lang="nb-NO" sz="4000" b="1" dirty="0" smtClean="0"/>
              <a:t/>
            </a:r>
            <a:br>
              <a:rPr lang="nb-NO" sz="4000" b="1" dirty="0" smtClean="0"/>
            </a:br>
            <a:r>
              <a:rPr lang="nb-NO" sz="4000" b="1" dirty="0" smtClean="0"/>
              <a:t/>
            </a:r>
            <a:br>
              <a:rPr lang="nb-NO" sz="4000" b="1" dirty="0" smtClean="0"/>
            </a:br>
            <a:r>
              <a:rPr lang="nb-NO" dirty="0" smtClean="0"/>
              <a:t/>
            </a:r>
            <a:br>
              <a:rPr lang="nb-NO" dirty="0" smtClean="0"/>
            </a:br>
            <a:endParaRPr lang="nb-NO" dirty="0"/>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908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p:cNvSpPr/>
          <p:nvPr/>
        </p:nvSpPr>
        <p:spPr>
          <a:xfrm>
            <a:off x="3059832" y="2132856"/>
            <a:ext cx="2736304" cy="237626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3288387" y="2759122"/>
            <a:ext cx="2311851" cy="1384995"/>
          </a:xfrm>
          <a:prstGeom prst="rect">
            <a:avLst/>
          </a:prstGeom>
          <a:noFill/>
        </p:spPr>
        <p:txBody>
          <a:bodyPr wrap="none" rtlCol="0">
            <a:spAutoFit/>
          </a:bodyPr>
          <a:lstStyle/>
          <a:p>
            <a:pPr algn="ctr"/>
            <a:r>
              <a:rPr lang="nb-NO" sz="2800" dirty="0" smtClean="0"/>
              <a:t>Mine viktigste </a:t>
            </a:r>
            <a:br>
              <a:rPr lang="nb-NO" sz="2800" dirty="0" smtClean="0"/>
            </a:br>
            <a:r>
              <a:rPr lang="nb-NO" sz="2800" dirty="0" err="1" smtClean="0"/>
              <a:t>forvetninger</a:t>
            </a:r>
            <a:r>
              <a:rPr lang="nb-NO" sz="2800" dirty="0" smtClean="0"/>
              <a:t> </a:t>
            </a:r>
            <a:br>
              <a:rPr lang="nb-NO" sz="2800" dirty="0" smtClean="0"/>
            </a:br>
            <a:r>
              <a:rPr lang="nb-NO" sz="2800" dirty="0" smtClean="0"/>
              <a:t>er …</a:t>
            </a:r>
            <a:endParaRPr lang="nb-NO" sz="2800" dirty="0"/>
          </a:p>
        </p:txBody>
      </p:sp>
      <p:cxnSp>
        <p:nvCxnSpPr>
          <p:cNvPr id="9" name="Rett linje 8"/>
          <p:cNvCxnSpPr>
            <a:stCxn id="6" idx="0"/>
          </p:cNvCxnSpPr>
          <p:nvPr/>
        </p:nvCxnSpPr>
        <p:spPr>
          <a:xfrm flipV="1">
            <a:off x="4427984" y="1052736"/>
            <a:ext cx="16328" cy="1080120"/>
          </a:xfrm>
          <a:prstGeom prst="line">
            <a:avLst/>
          </a:prstGeom>
          <a:ln>
            <a:headEnd w="lg" len="med"/>
            <a:tailEnd w="lg" len="med"/>
          </a:ln>
        </p:spPr>
        <p:style>
          <a:lnRef idx="1">
            <a:schemeClr val="accent1"/>
          </a:lnRef>
          <a:fillRef idx="0">
            <a:schemeClr val="accent1"/>
          </a:fillRef>
          <a:effectRef idx="0">
            <a:schemeClr val="accent1"/>
          </a:effectRef>
          <a:fontRef idx="minor">
            <a:schemeClr val="tx1"/>
          </a:fontRef>
        </p:style>
      </p:cxnSp>
      <p:cxnSp>
        <p:nvCxnSpPr>
          <p:cNvPr id="11" name="Rett linje 10"/>
          <p:cNvCxnSpPr/>
          <p:nvPr/>
        </p:nvCxnSpPr>
        <p:spPr>
          <a:xfrm flipV="1">
            <a:off x="5649175" y="2132856"/>
            <a:ext cx="1008112" cy="626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ett linje 12"/>
          <p:cNvCxnSpPr/>
          <p:nvPr/>
        </p:nvCxnSpPr>
        <p:spPr>
          <a:xfrm flipH="1" flipV="1">
            <a:off x="2082856" y="2320407"/>
            <a:ext cx="1080120" cy="478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tt linje 14"/>
          <p:cNvCxnSpPr/>
          <p:nvPr/>
        </p:nvCxnSpPr>
        <p:spPr>
          <a:xfrm flipH="1">
            <a:off x="2536101" y="4144117"/>
            <a:ext cx="883771" cy="941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ett linje 16"/>
          <p:cNvCxnSpPr/>
          <p:nvPr/>
        </p:nvCxnSpPr>
        <p:spPr>
          <a:xfrm>
            <a:off x="4716016" y="4509120"/>
            <a:ext cx="216024" cy="1278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ett linje 18"/>
          <p:cNvCxnSpPr/>
          <p:nvPr/>
        </p:nvCxnSpPr>
        <p:spPr>
          <a:xfrm>
            <a:off x="5649175" y="3789040"/>
            <a:ext cx="1008112" cy="3550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8399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692696"/>
            <a:ext cx="8229600" cy="5184576"/>
          </a:xfrm>
        </p:spPr>
        <p:txBody>
          <a:bodyPr>
            <a:normAutofit fontScale="90000"/>
          </a:bodyPr>
          <a:lstStyle/>
          <a:p>
            <a:pPr algn="l" fontAlgn="base">
              <a:spcAft>
                <a:spcPct val="0"/>
              </a:spcAft>
            </a:pPr>
            <a:r>
              <a:rPr lang="nb-NO" b="1" dirty="0" smtClean="0"/>
              <a:t>  </a:t>
            </a:r>
            <a:br>
              <a:rPr lang="nb-NO" b="1" dirty="0" smtClean="0"/>
            </a:br>
            <a:r>
              <a:rPr lang="nb-NO" b="1" dirty="0" smtClean="0"/>
              <a:t/>
            </a:r>
            <a:br>
              <a:rPr lang="nb-NO" b="1" dirty="0" smtClean="0"/>
            </a:br>
            <a:r>
              <a:rPr lang="nb-NO" b="1" dirty="0" smtClean="0"/>
              <a:t>	</a:t>
            </a:r>
            <a:r>
              <a:rPr lang="nb-NO" sz="4900" dirty="0" err="1" smtClean="0">
                <a:latin typeface="+mn-lt"/>
              </a:rPr>
              <a:t>EULARs</a:t>
            </a:r>
            <a:r>
              <a:rPr lang="nb-NO" sz="4900" dirty="0" smtClean="0">
                <a:latin typeface="+mn-lt"/>
              </a:rPr>
              <a:t> anbefaling 1:</a:t>
            </a:r>
            <a:br>
              <a:rPr lang="nb-NO" sz="4900" dirty="0" smtClean="0">
                <a:latin typeface="+mn-lt"/>
              </a:rPr>
            </a:br>
            <a:r>
              <a:rPr lang="nb-NO" sz="4000" b="1" dirty="0" smtClean="0">
                <a:latin typeface="+mn-lt"/>
              </a:rPr>
              <a:t/>
            </a:r>
            <a:br>
              <a:rPr lang="nb-NO" sz="4000" b="1" dirty="0" smtClean="0">
                <a:latin typeface="+mn-lt"/>
              </a:rPr>
            </a:br>
            <a:r>
              <a:rPr lang="nb-NO" sz="4000" dirty="0" smtClean="0">
                <a:latin typeface="+mn-lt"/>
              </a:rPr>
              <a:t>Det </a:t>
            </a:r>
            <a:r>
              <a:rPr lang="nb-NO" sz="4000" dirty="0">
                <a:latin typeface="+mn-lt"/>
              </a:rPr>
              <a:t>anbefales at </a:t>
            </a:r>
            <a:r>
              <a:rPr lang="nb-NO" sz="4000" dirty="0" smtClean="0">
                <a:latin typeface="+mn-lt"/>
              </a:rPr>
              <a:t>brukermedvirkere </a:t>
            </a:r>
            <a:r>
              <a:rPr lang="nb-NO" sz="4000" dirty="0">
                <a:latin typeface="+mn-lt"/>
              </a:rPr>
              <a:t>deltar </a:t>
            </a:r>
            <a:r>
              <a:rPr lang="nb-NO" sz="4000" dirty="0" smtClean="0">
                <a:latin typeface="+mn-lt"/>
              </a:rPr>
              <a:t>i </a:t>
            </a:r>
            <a:r>
              <a:rPr lang="nb-NO" sz="4000" dirty="0">
                <a:latin typeface="+mn-lt"/>
              </a:rPr>
              <a:t>kliniske forskningsprosjekter, og </a:t>
            </a:r>
            <a:r>
              <a:rPr lang="nb-NO" sz="4000" dirty="0" smtClean="0">
                <a:latin typeface="+mn-lt"/>
              </a:rPr>
              <a:t>i utviklingen</a:t>
            </a:r>
            <a:r>
              <a:rPr lang="nb-NO" sz="4000" dirty="0">
                <a:latin typeface="+mn-lt"/>
              </a:rPr>
              <a:t> </a:t>
            </a:r>
            <a:r>
              <a:rPr lang="nb-NO" sz="4000" dirty="0" smtClean="0">
                <a:latin typeface="+mn-lt"/>
              </a:rPr>
              <a:t>av </a:t>
            </a:r>
            <a:r>
              <a:rPr lang="nb-NO" sz="4000" dirty="0">
                <a:latin typeface="+mn-lt"/>
              </a:rPr>
              <a:t>anbefalinger og </a:t>
            </a:r>
            <a:r>
              <a:rPr lang="nb-NO" sz="4000" dirty="0" smtClean="0">
                <a:latin typeface="+mn-lt"/>
              </a:rPr>
              <a:t>retningslinjer</a:t>
            </a:r>
            <a:br>
              <a:rPr lang="nb-NO" sz="4000" dirty="0" smtClean="0">
                <a:latin typeface="+mn-lt"/>
              </a:rPr>
            </a:br>
            <a:r>
              <a:rPr lang="nb-NO" sz="4000" dirty="0">
                <a:latin typeface="+mn-lt"/>
              </a:rPr>
              <a:t>B</a:t>
            </a:r>
            <a:r>
              <a:rPr lang="nb-NO" sz="4000" dirty="0" smtClean="0">
                <a:latin typeface="+mn-lt"/>
              </a:rPr>
              <a:t>rukermedvirkere bør </a:t>
            </a:r>
            <a:r>
              <a:rPr lang="nb-NO" sz="4000" dirty="0">
                <a:latin typeface="+mn-lt"/>
              </a:rPr>
              <a:t>vurderes i alle andre forskningsprosjekter</a:t>
            </a:r>
            <a:r>
              <a:rPr lang="nb-NO" sz="4000" dirty="0" smtClean="0">
                <a:latin typeface="+mn-lt"/>
              </a:rPr>
              <a:t>.</a:t>
            </a:r>
            <a:br>
              <a:rPr lang="nb-NO" sz="4000" dirty="0" smtClean="0">
                <a:latin typeface="+mn-lt"/>
              </a:rPr>
            </a:br>
            <a:r>
              <a:rPr lang="en-US" sz="4000" dirty="0" smtClean="0">
                <a:latin typeface="+mn-lt"/>
                <a:ea typeface="Calibri" pitchFamily="34" charset="0"/>
                <a:cs typeface="Times New Roman" pitchFamily="18" charset="0"/>
              </a:rPr>
              <a:t> ”Nothing about me  - without me” </a:t>
            </a:r>
            <a:r>
              <a:rPr lang="nb-NO" sz="4000" dirty="0" smtClean="0">
                <a:latin typeface="+mn-lt"/>
                <a:cs typeface="Arial" pitchFamily="34" charset="0"/>
              </a:rPr>
              <a:t/>
            </a:r>
            <a:br>
              <a:rPr lang="nb-NO" sz="4000" dirty="0" smtClean="0">
                <a:latin typeface="+mn-lt"/>
                <a:cs typeface="Arial" pitchFamily="34" charset="0"/>
              </a:rPr>
            </a:br>
            <a:r>
              <a:rPr lang="nb-NO" sz="4000" dirty="0" smtClean="0">
                <a:latin typeface="+mn-lt"/>
                <a:cs typeface="Arial" pitchFamily="34" charset="0"/>
              </a:rPr>
              <a:t/>
            </a:r>
            <a:br>
              <a:rPr lang="nb-NO" sz="4000" dirty="0" smtClean="0">
                <a:latin typeface="+mn-lt"/>
                <a:cs typeface="Arial" pitchFamily="34" charset="0"/>
              </a:rPr>
            </a:br>
            <a:r>
              <a:rPr lang="nb-NO" sz="4000" dirty="0" smtClean="0">
                <a:latin typeface="+mn-lt"/>
              </a:rPr>
              <a:t/>
            </a:r>
            <a:br>
              <a:rPr lang="nb-NO" sz="4000" dirty="0" smtClean="0">
                <a:latin typeface="+mn-lt"/>
              </a:rPr>
            </a:br>
            <a:endParaRPr lang="nb-NO" sz="4000" dirty="0">
              <a:latin typeface="+mn-lt"/>
            </a:endParaRPr>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5675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548680"/>
            <a:ext cx="8229600" cy="5184576"/>
          </a:xfrm>
        </p:spPr>
        <p:txBody>
          <a:bodyPr>
            <a:normAutofit fontScale="90000"/>
          </a:bodyPr>
          <a:lstStyle/>
          <a:p>
            <a:pPr algn="l">
              <a:spcBef>
                <a:spcPts val="480"/>
              </a:spcBef>
            </a:pPr>
            <a:r>
              <a:rPr lang="nb-NO" sz="3200" b="1" dirty="0" smtClean="0"/>
              <a:t/>
            </a:r>
            <a:br>
              <a:rPr lang="nb-NO" sz="3200" b="1" dirty="0" smtClean="0"/>
            </a:br>
            <a:r>
              <a:rPr lang="nb-NO" sz="3200" b="1" dirty="0" smtClean="0"/>
              <a:t/>
            </a:r>
            <a:br>
              <a:rPr lang="nb-NO" sz="3200" b="1" dirty="0" smtClean="0"/>
            </a:br>
            <a:r>
              <a:rPr lang="nb-NO" sz="4000" b="1" dirty="0" smtClean="0"/>
              <a:t/>
            </a:r>
            <a:br>
              <a:rPr lang="nb-NO" sz="4000" b="1" dirty="0" smtClean="0"/>
            </a:br>
            <a:r>
              <a:rPr lang="nb-NO" sz="4000" b="1" dirty="0" smtClean="0"/>
              <a:t/>
            </a:r>
            <a:br>
              <a:rPr lang="nb-NO" sz="4000" b="1" dirty="0" smtClean="0"/>
            </a:br>
            <a:r>
              <a:rPr lang="nb-NO" sz="4000" b="1" dirty="0" smtClean="0"/>
              <a:t>	</a:t>
            </a:r>
            <a:r>
              <a:rPr lang="nb-NO" sz="4900" dirty="0" err="1" smtClean="0"/>
              <a:t>EULARs</a:t>
            </a:r>
            <a:r>
              <a:rPr lang="nb-NO" sz="4900" dirty="0" smtClean="0"/>
              <a:t> anbefaling 2:</a:t>
            </a:r>
            <a:r>
              <a:rPr lang="nb-NO" sz="3600" b="1" dirty="0" smtClean="0"/>
              <a:t/>
            </a:r>
            <a:br>
              <a:rPr lang="nb-NO" sz="3600" b="1" dirty="0" smtClean="0"/>
            </a:br>
            <a:r>
              <a:rPr lang="nb-NO" sz="3600" b="1" dirty="0"/>
              <a:t/>
            </a:r>
            <a:br>
              <a:rPr lang="nb-NO" sz="3600" b="1" dirty="0"/>
            </a:br>
            <a:r>
              <a:rPr lang="nb-NO" sz="3600" dirty="0" smtClean="0"/>
              <a:t>For </a:t>
            </a:r>
            <a:r>
              <a:rPr lang="nb-NO" sz="3600" dirty="0"/>
              <a:t>å forbedre relevans, kvalitet og gyldighet i forskningsprosessen bør samarbeid med brukermedvirkere som bidrar med erfaringskunnskap vurderes i alle faser i </a:t>
            </a:r>
            <a:r>
              <a:rPr lang="nb-NO" sz="3600" dirty="0" smtClean="0"/>
              <a:t>prosjektet. </a:t>
            </a:r>
            <a:r>
              <a:rPr lang="nb-NO" sz="3600" dirty="0"/>
              <a:t/>
            </a:r>
            <a:br>
              <a:rPr lang="nb-NO" sz="3600" dirty="0"/>
            </a:br>
            <a:r>
              <a:rPr lang="nb-NO" sz="3600" dirty="0" smtClean="0"/>
              <a:t/>
            </a:r>
            <a:br>
              <a:rPr lang="nb-NO" sz="3600" dirty="0" smtClean="0"/>
            </a:br>
            <a:r>
              <a:rPr lang="nb-NO" sz="3600" dirty="0" smtClean="0"/>
              <a:t/>
            </a:r>
            <a:br>
              <a:rPr lang="nb-NO" sz="3600" dirty="0" smtClean="0"/>
            </a:br>
            <a:r>
              <a:rPr lang="nb-NO" sz="3200" b="1" dirty="0" smtClean="0"/>
              <a:t/>
            </a:r>
            <a:br>
              <a:rPr lang="nb-NO" sz="3200" b="1" dirty="0" smtClean="0"/>
            </a:br>
            <a:r>
              <a:rPr lang="nb-NO" sz="2700" dirty="0" smtClean="0">
                <a:solidFill>
                  <a:srgbClr val="000000"/>
                </a:solidFill>
                <a:ea typeface="Calibri"/>
                <a:cs typeface="Calibri"/>
                <a:sym typeface="Calibri"/>
              </a:rPr>
              <a:t/>
            </a:r>
            <a:br>
              <a:rPr lang="nb-NO" sz="2700" dirty="0" smtClean="0">
                <a:solidFill>
                  <a:srgbClr val="000000"/>
                </a:solidFill>
                <a:ea typeface="Calibri"/>
                <a:cs typeface="Calibri"/>
                <a:sym typeface="Calibri"/>
              </a:rPr>
            </a:br>
            <a:r>
              <a:rPr lang="nb-NO" dirty="0" smtClean="0"/>
              <a:t/>
            </a:r>
            <a:br>
              <a:rPr lang="nb-NO" dirty="0" smtClean="0"/>
            </a:br>
            <a:endParaRPr lang="nb-NO" dirty="0"/>
          </a:p>
        </p:txBody>
      </p:sp>
      <p:pic>
        <p:nvPicPr>
          <p:cNvPr id="3"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502"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1222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4090466"/>
          </a:xfrm>
        </p:spPr>
        <p:txBody>
          <a:bodyPr>
            <a:normAutofit/>
          </a:bodyPr>
          <a:lstStyle/>
          <a:p>
            <a:r>
              <a:rPr lang="nb-NO" sz="3200" b="1" dirty="0" smtClean="0"/>
              <a:t/>
            </a:r>
            <a:br>
              <a:rPr lang="nb-NO" sz="3200" b="1" dirty="0" smtClean="0"/>
            </a:br>
            <a:r>
              <a:rPr lang="nb-NO" sz="3200" b="1" dirty="0" smtClean="0"/>
              <a:t/>
            </a:r>
            <a:br>
              <a:rPr lang="nb-NO" sz="3200" b="1" dirty="0" smtClean="0"/>
            </a:br>
            <a:r>
              <a:rPr lang="nb-NO" sz="3200" b="1" dirty="0" smtClean="0"/>
              <a:t/>
            </a:r>
            <a:br>
              <a:rPr lang="nb-NO" sz="3200" b="1" dirty="0" smtClean="0"/>
            </a:br>
            <a:r>
              <a:rPr lang="nb-NO" dirty="0" err="1" smtClean="0"/>
              <a:t>EULARs</a:t>
            </a:r>
            <a:r>
              <a:rPr lang="nb-NO" dirty="0" smtClean="0"/>
              <a:t> anbefaling 3:</a:t>
            </a:r>
            <a:r>
              <a:rPr lang="nb-NO" sz="3600" b="1" dirty="0" smtClean="0"/>
              <a:t/>
            </a:r>
            <a:br>
              <a:rPr lang="nb-NO" sz="3600" b="1" dirty="0" smtClean="0"/>
            </a:br>
            <a:r>
              <a:rPr lang="nb-NO" sz="3600" b="1" dirty="0"/>
              <a:t/>
            </a:r>
            <a:br>
              <a:rPr lang="nb-NO" sz="3600" b="1" dirty="0"/>
            </a:br>
            <a:r>
              <a:rPr lang="nb-NO" sz="3600" dirty="0"/>
              <a:t>Minimum </a:t>
            </a:r>
            <a:r>
              <a:rPr lang="nb-NO" sz="3600" dirty="0" smtClean="0"/>
              <a:t>to brukermedvirkere bør delta i hvert prosjekt</a:t>
            </a:r>
            <a:endParaRPr lang="nb-NO" sz="3600" dirty="0"/>
          </a:p>
        </p:txBody>
      </p:sp>
      <p:pic>
        <p:nvPicPr>
          <p:cNvPr id="3"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502"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7750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4594522"/>
          </a:xfrm>
        </p:spPr>
        <p:txBody>
          <a:bodyPr/>
          <a:lstStyle/>
          <a:p>
            <a:pPr lvl="0" algn="l"/>
            <a:r>
              <a:rPr lang="nb-NO" dirty="0" smtClean="0"/>
              <a:t>	</a:t>
            </a:r>
            <a:r>
              <a:rPr lang="nb-NO" dirty="0" err="1" smtClean="0"/>
              <a:t>EULARs</a:t>
            </a:r>
            <a:r>
              <a:rPr lang="nb-NO" dirty="0" smtClean="0"/>
              <a:t> anbefaling 4</a:t>
            </a:r>
            <a:r>
              <a:rPr lang="nb-NO" sz="3600" b="1" dirty="0" smtClean="0"/>
              <a:t>:</a:t>
            </a:r>
            <a:br>
              <a:rPr lang="nb-NO" sz="3600" b="1" dirty="0" smtClean="0"/>
            </a:br>
            <a:r>
              <a:rPr lang="nb-NO" sz="3600" b="1" dirty="0" smtClean="0"/>
              <a:t/>
            </a:r>
            <a:br>
              <a:rPr lang="nb-NO" sz="3600" b="1" dirty="0" smtClean="0"/>
            </a:br>
            <a:r>
              <a:rPr lang="nb-NO" sz="3600" dirty="0" smtClean="0"/>
              <a:t>Rekruttering av potensielle brukermedvirkere bør skje ut fra en klar beskrivelse av forventninger til bidrag i prosjektet </a:t>
            </a:r>
            <a:br>
              <a:rPr lang="nb-NO" sz="3600" dirty="0" smtClean="0"/>
            </a:br>
            <a:endParaRPr lang="nb-NO" sz="3600" dirty="0"/>
          </a:p>
        </p:txBody>
      </p:sp>
      <p:pic>
        <p:nvPicPr>
          <p:cNvPr id="3"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4882554"/>
          </a:xfrm>
        </p:spPr>
        <p:txBody>
          <a:bodyPr/>
          <a:lstStyle/>
          <a:p>
            <a:pPr lvl="0" algn="l"/>
            <a:r>
              <a:rPr lang="nb-NO" dirty="0" smtClean="0"/>
              <a:t>	</a:t>
            </a:r>
            <a:r>
              <a:rPr lang="nb-NO" dirty="0" err="1" smtClean="0"/>
              <a:t>EULARs</a:t>
            </a:r>
            <a:r>
              <a:rPr lang="nb-NO" dirty="0" smtClean="0"/>
              <a:t> anbefaling 5:</a:t>
            </a:r>
            <a:r>
              <a:rPr lang="nb-NO" sz="3600" b="1" dirty="0" smtClean="0"/>
              <a:t/>
            </a:r>
            <a:br>
              <a:rPr lang="nb-NO" sz="3600" b="1" dirty="0" smtClean="0"/>
            </a:br>
            <a:r>
              <a:rPr lang="nb-NO" sz="3600" b="1" dirty="0" smtClean="0"/>
              <a:t/>
            </a:r>
            <a:br>
              <a:rPr lang="nb-NO" sz="3600" b="1" dirty="0" smtClean="0"/>
            </a:br>
            <a:r>
              <a:rPr lang="nb-NO" sz="3600" dirty="0" smtClean="0"/>
              <a:t>I rekrutteringen av brukermedvirkere bør man ta hensyn til motivasjon, kommunikasjonsferdigheter og konstruktiv deltagelse i en gruppesetting</a:t>
            </a:r>
            <a:r>
              <a:rPr lang="nb-NO" sz="3600" b="1" dirty="0" smtClean="0"/>
              <a:t/>
            </a:r>
            <a:br>
              <a:rPr lang="nb-NO" sz="3600" b="1" dirty="0" smtClean="0"/>
            </a:br>
            <a:endParaRPr lang="nb-NO" sz="3600" b="1" dirty="0"/>
          </a:p>
        </p:txBody>
      </p:sp>
      <p:pic>
        <p:nvPicPr>
          <p:cNvPr id="3"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4810546"/>
          </a:xfrm>
        </p:spPr>
        <p:txBody>
          <a:bodyPr>
            <a:normAutofit/>
          </a:bodyPr>
          <a:lstStyle/>
          <a:p>
            <a:pPr lvl="0" algn="l"/>
            <a:r>
              <a:rPr lang="nb-NO" dirty="0" smtClean="0"/>
              <a:t>	</a:t>
            </a:r>
            <a:r>
              <a:rPr lang="nb-NO" dirty="0" err="1" smtClean="0"/>
              <a:t>EULARs</a:t>
            </a:r>
            <a:r>
              <a:rPr lang="nb-NO" dirty="0" smtClean="0"/>
              <a:t> anbefaling 6:</a:t>
            </a:r>
            <a:r>
              <a:rPr lang="nb-NO" sz="3600" b="1" dirty="0" smtClean="0"/>
              <a:t/>
            </a:r>
            <a:br>
              <a:rPr lang="nb-NO" sz="3600" b="1" dirty="0" smtClean="0"/>
            </a:br>
            <a:r>
              <a:rPr lang="nb-NO" sz="3600" b="1" dirty="0" smtClean="0"/>
              <a:t/>
            </a:r>
            <a:br>
              <a:rPr lang="nb-NO" sz="3600" b="1" dirty="0" smtClean="0"/>
            </a:br>
            <a:r>
              <a:rPr lang="nb-NO" sz="3600" dirty="0" smtClean="0"/>
              <a:t>Prosjektlederen må legge til rette for og oppmuntre brukermedvirkere til å bidra, og ta hensyn til deres behov</a:t>
            </a:r>
            <a:br>
              <a:rPr lang="nb-NO" sz="3600" dirty="0" smtClean="0"/>
            </a:br>
            <a:endParaRPr lang="nb-NO" sz="3600" dirty="0"/>
          </a:p>
        </p:txBody>
      </p:sp>
      <p:pic>
        <p:nvPicPr>
          <p:cNvPr id="3"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4594522"/>
          </a:xfrm>
        </p:spPr>
        <p:txBody>
          <a:bodyPr>
            <a:normAutofit/>
          </a:bodyPr>
          <a:lstStyle/>
          <a:p>
            <a:pPr lvl="0" algn="l"/>
            <a:r>
              <a:rPr lang="nb-NO" dirty="0" smtClean="0"/>
              <a:t>	</a:t>
            </a:r>
            <a:r>
              <a:rPr lang="nb-NO" dirty="0" err="1" smtClean="0"/>
              <a:t>EULARs</a:t>
            </a:r>
            <a:r>
              <a:rPr lang="nb-NO" dirty="0" smtClean="0"/>
              <a:t> anbefaling 7:</a:t>
            </a:r>
            <a:r>
              <a:rPr lang="nb-NO" sz="3600" b="1" dirty="0" smtClean="0"/>
              <a:t/>
            </a:r>
            <a:br>
              <a:rPr lang="nb-NO" sz="3600" b="1" dirty="0" smtClean="0"/>
            </a:br>
            <a:r>
              <a:rPr lang="nb-NO" sz="3600" b="1" dirty="0" smtClean="0"/>
              <a:t/>
            </a:r>
            <a:br>
              <a:rPr lang="nb-NO" sz="3600" b="1" dirty="0" smtClean="0"/>
            </a:br>
            <a:r>
              <a:rPr lang="nb-NO" sz="3600" dirty="0" smtClean="0"/>
              <a:t>Prosjektlederen må sikre at brukermedvirkere får informasjon og opplæring som er tilpasset deres roller og oppgaver</a:t>
            </a:r>
            <a:br>
              <a:rPr lang="nb-NO" sz="3600" dirty="0" smtClean="0"/>
            </a:br>
            <a:endParaRPr lang="nb-NO" sz="3600" dirty="0"/>
          </a:p>
        </p:txBody>
      </p:sp>
      <p:pic>
        <p:nvPicPr>
          <p:cNvPr id="3"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4666530"/>
          </a:xfrm>
        </p:spPr>
        <p:txBody>
          <a:bodyPr>
            <a:normAutofit/>
          </a:bodyPr>
          <a:lstStyle/>
          <a:p>
            <a:pPr lvl="0" algn="l"/>
            <a:r>
              <a:rPr lang="nb-NO" dirty="0" err="1" smtClean="0"/>
              <a:t>EULARs</a:t>
            </a:r>
            <a:r>
              <a:rPr lang="nb-NO" dirty="0" smtClean="0"/>
              <a:t> anbefaling 8:</a:t>
            </a:r>
            <a:r>
              <a:rPr lang="nb-NO" sz="3600" b="1" dirty="0" smtClean="0"/>
              <a:t/>
            </a:r>
            <a:br>
              <a:rPr lang="nb-NO" sz="3600" b="1" dirty="0" smtClean="0"/>
            </a:br>
            <a:r>
              <a:rPr lang="nb-NO" sz="3600" b="1" dirty="0" smtClean="0"/>
              <a:t/>
            </a:r>
            <a:br>
              <a:rPr lang="nb-NO" sz="3600" b="1" dirty="0" smtClean="0"/>
            </a:br>
            <a:r>
              <a:rPr lang="nb-NO" sz="3600" dirty="0" smtClean="0"/>
              <a:t>Bidragene fra brukermedvirkere i prosjekter bør anerkjennes og dokumenteres, inkludert medforfatterskap når det er relevant</a:t>
            </a:r>
            <a:br>
              <a:rPr lang="nb-NO" sz="3600" dirty="0" smtClean="0"/>
            </a:br>
            <a:endParaRPr lang="nb-NO" sz="3600" dirty="0"/>
          </a:p>
        </p:txBody>
      </p:sp>
      <p:pic>
        <p:nvPicPr>
          <p:cNvPr id="3"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Gruppeoppgave 4 </a:t>
            </a:r>
            <a:endParaRPr lang="nb-NO" dirty="0"/>
          </a:p>
        </p:txBody>
      </p:sp>
      <p:sp>
        <p:nvSpPr>
          <p:cNvPr id="3" name="Plassholder for innhold 2"/>
          <p:cNvSpPr>
            <a:spLocks noGrp="1"/>
          </p:cNvSpPr>
          <p:nvPr>
            <p:ph idx="1"/>
          </p:nvPr>
        </p:nvSpPr>
        <p:spPr/>
        <p:txBody>
          <a:bodyPr/>
          <a:lstStyle/>
          <a:p>
            <a:r>
              <a:rPr lang="nb-NO" dirty="0" smtClean="0"/>
              <a:t>En bruker blir bedt om å være med i prosjektet i ”siste liten” før innsending av søknad og kan egentlig ikke påvirke prosjektet</a:t>
            </a:r>
          </a:p>
          <a:p>
            <a:r>
              <a:rPr lang="nb-NO" dirty="0" smtClean="0"/>
              <a:t>Hvordan kan/bør hun/han håndtere situasjonen?</a:t>
            </a:r>
            <a:endParaRPr lang="nb-NO" dirty="0"/>
          </a:p>
        </p:txBody>
      </p:sp>
      <p:pic>
        <p:nvPicPr>
          <p:cNvPr id="4" name="Picture 2"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NKRR\Logoer\NKRR_cmyk tekst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7625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Gruppeoppgave 5 </a:t>
            </a:r>
            <a:endParaRPr lang="nb-NO" dirty="0"/>
          </a:p>
        </p:txBody>
      </p:sp>
      <p:sp>
        <p:nvSpPr>
          <p:cNvPr id="3" name="Plassholder for innhold 2"/>
          <p:cNvSpPr>
            <a:spLocks noGrp="1"/>
          </p:cNvSpPr>
          <p:nvPr>
            <p:ph idx="1"/>
          </p:nvPr>
        </p:nvSpPr>
        <p:spPr/>
        <p:txBody>
          <a:bodyPr>
            <a:normAutofit/>
          </a:bodyPr>
          <a:lstStyle/>
          <a:p>
            <a:r>
              <a:rPr lang="nb-NO" dirty="0" smtClean="0"/>
              <a:t>Hvem </a:t>
            </a:r>
            <a:r>
              <a:rPr lang="nb-NO" dirty="0"/>
              <a:t>kan være brukerrepresentant</a:t>
            </a:r>
            <a:r>
              <a:rPr lang="nb-NO" dirty="0" smtClean="0"/>
              <a:t>?</a:t>
            </a:r>
          </a:p>
        </p:txBody>
      </p:sp>
      <p:pic>
        <p:nvPicPr>
          <p:cNvPr id="4" name="Picture 2"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NKRR\Logoer\NKRR_cmyk tekst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068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980728"/>
            <a:ext cx="8229600" cy="4104456"/>
          </a:xfrm>
        </p:spPr>
        <p:txBody>
          <a:bodyPr>
            <a:normAutofit/>
          </a:bodyPr>
          <a:lstStyle/>
          <a:p>
            <a:r>
              <a:rPr lang="nb-NO" dirty="0" smtClean="0"/>
              <a:t> Hva er brukermedvirkning?</a:t>
            </a:r>
            <a:br>
              <a:rPr lang="nb-NO" dirty="0" smtClean="0"/>
            </a:br>
            <a:r>
              <a:rPr lang="nb-NO" dirty="0" smtClean="0"/>
              <a:t/>
            </a:r>
            <a:br>
              <a:rPr lang="nb-NO" dirty="0" smtClean="0"/>
            </a:br>
            <a:endParaRPr lang="nb-NO" dirty="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Gruppeoppgave 6 </a:t>
            </a:r>
            <a:endParaRPr lang="nb-NO" dirty="0"/>
          </a:p>
        </p:txBody>
      </p:sp>
      <p:sp>
        <p:nvSpPr>
          <p:cNvPr id="3" name="Plassholder for innhold 2"/>
          <p:cNvSpPr>
            <a:spLocks noGrp="1"/>
          </p:cNvSpPr>
          <p:nvPr>
            <p:ph idx="1"/>
          </p:nvPr>
        </p:nvSpPr>
        <p:spPr/>
        <p:txBody>
          <a:bodyPr/>
          <a:lstStyle/>
          <a:p>
            <a:r>
              <a:rPr lang="nb-NO" dirty="0" smtClean="0"/>
              <a:t>Hva </a:t>
            </a:r>
            <a:r>
              <a:rPr lang="nb-NO" dirty="0"/>
              <a:t>kan være utfordringer knyttet til brukermedvirkning i forskning – og hvordan kan disse overkommes?</a:t>
            </a:r>
          </a:p>
          <a:p>
            <a:endParaRPr lang="nb-NO" dirty="0"/>
          </a:p>
        </p:txBody>
      </p:sp>
      <p:pic>
        <p:nvPicPr>
          <p:cNvPr id="4" name="Picture 2"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NKRR\Logoer\NKRR_cmyk tekst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0686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En brukermedvirker bør</a:t>
            </a:r>
            <a:endParaRPr lang="nb-NO" dirty="0"/>
          </a:p>
        </p:txBody>
      </p:sp>
      <p:sp>
        <p:nvSpPr>
          <p:cNvPr id="3" name="Plassholder for innhold 2"/>
          <p:cNvSpPr>
            <a:spLocks noGrp="1"/>
          </p:cNvSpPr>
          <p:nvPr>
            <p:ph idx="1"/>
          </p:nvPr>
        </p:nvSpPr>
        <p:spPr>
          <a:xfrm>
            <a:off x="457200" y="1338936"/>
            <a:ext cx="8363272" cy="4525963"/>
          </a:xfrm>
        </p:spPr>
        <p:txBody>
          <a:bodyPr>
            <a:normAutofit/>
          </a:bodyPr>
          <a:lstStyle/>
          <a:p>
            <a:r>
              <a:rPr lang="nb-NO" dirty="0" smtClean="0"/>
              <a:t>kunne </a:t>
            </a:r>
            <a:r>
              <a:rPr lang="nb-NO" dirty="0"/>
              <a:t>sette seg inn i problemstillinger som skal </a:t>
            </a:r>
            <a:r>
              <a:rPr lang="nb-NO" dirty="0" smtClean="0"/>
              <a:t>diskuteres</a:t>
            </a:r>
          </a:p>
          <a:p>
            <a:r>
              <a:rPr lang="nb-NO" dirty="0" smtClean="0"/>
              <a:t>delta </a:t>
            </a:r>
            <a:r>
              <a:rPr lang="nb-NO" dirty="0"/>
              <a:t>aktivt og konstruktivt i </a:t>
            </a:r>
            <a:r>
              <a:rPr lang="nb-NO" dirty="0" smtClean="0"/>
              <a:t>kommunikasjonen</a:t>
            </a:r>
          </a:p>
          <a:p>
            <a:r>
              <a:rPr lang="nb-NO" dirty="0"/>
              <a:t>kunne diskutere saker på et generelt nivå uten å </a:t>
            </a:r>
            <a:r>
              <a:rPr lang="nb-NO" dirty="0" smtClean="0"/>
              <a:t>fokusere </a:t>
            </a:r>
            <a:r>
              <a:rPr lang="nb-NO" dirty="0"/>
              <a:t>for mye </a:t>
            </a:r>
            <a:r>
              <a:rPr lang="nb-NO" dirty="0" smtClean="0"/>
              <a:t>på egne </a:t>
            </a:r>
            <a:r>
              <a:rPr lang="nb-NO" dirty="0"/>
              <a:t>opplevelser</a:t>
            </a:r>
          </a:p>
          <a:p>
            <a:r>
              <a:rPr lang="nb-NO" dirty="0" smtClean="0"/>
              <a:t>stille </a:t>
            </a:r>
            <a:r>
              <a:rPr lang="nb-NO" dirty="0"/>
              <a:t>krav om opplærings- og </a:t>
            </a:r>
            <a:r>
              <a:rPr lang="nb-NO" dirty="0" smtClean="0"/>
              <a:t>oppfølgingsrutiner i </a:t>
            </a:r>
            <a:r>
              <a:rPr lang="nb-NO" dirty="0"/>
              <a:t>forbedringsarbeid hvor </a:t>
            </a:r>
            <a:r>
              <a:rPr lang="nb-NO" dirty="0" smtClean="0"/>
              <a:t>brukermedvirkere </a:t>
            </a:r>
            <a:r>
              <a:rPr lang="nb-NO" dirty="0"/>
              <a:t>er </a:t>
            </a:r>
            <a:r>
              <a:rPr lang="nb-NO" dirty="0" smtClean="0"/>
              <a:t>oppnevnt</a:t>
            </a:r>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sp>
        <p:nvSpPr>
          <p:cNvPr id="6" name="Plassholder for innhold 2"/>
          <p:cNvSpPr txBox="1">
            <a:spLocks/>
          </p:cNvSpPr>
          <p:nvPr/>
        </p:nvSpPr>
        <p:spPr>
          <a:xfrm>
            <a:off x="457200" y="1628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b-NO" dirty="0"/>
          </a:p>
        </p:txBody>
      </p:sp>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83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En brukermedvirker bør</a:t>
            </a:r>
            <a:endParaRPr lang="nb-NO" dirty="0"/>
          </a:p>
        </p:txBody>
      </p:sp>
      <p:sp>
        <p:nvSpPr>
          <p:cNvPr id="3" name="Plassholder for innhold 2"/>
          <p:cNvSpPr>
            <a:spLocks noGrp="1"/>
          </p:cNvSpPr>
          <p:nvPr>
            <p:ph idx="1"/>
          </p:nvPr>
        </p:nvSpPr>
        <p:spPr>
          <a:xfrm>
            <a:off x="457200" y="1338936"/>
            <a:ext cx="8229600" cy="4525963"/>
          </a:xfrm>
        </p:spPr>
        <p:txBody>
          <a:bodyPr>
            <a:normAutofit/>
          </a:bodyPr>
          <a:lstStyle/>
          <a:p>
            <a:r>
              <a:rPr lang="nb-NO" dirty="0" smtClean="0"/>
              <a:t>være </a:t>
            </a:r>
            <a:r>
              <a:rPr lang="nb-NO" dirty="0"/>
              <a:t>representativ for </a:t>
            </a:r>
            <a:r>
              <a:rPr lang="nb-NO" dirty="0" smtClean="0"/>
              <a:t>gruppen</a:t>
            </a:r>
          </a:p>
          <a:p>
            <a:r>
              <a:rPr lang="nb-NO" dirty="0" smtClean="0"/>
              <a:t>være </a:t>
            </a:r>
            <a:r>
              <a:rPr lang="nb-NO" dirty="0"/>
              <a:t>personlig </a:t>
            </a:r>
            <a:r>
              <a:rPr lang="nb-NO" dirty="0" smtClean="0"/>
              <a:t>egnet</a:t>
            </a:r>
          </a:p>
          <a:p>
            <a:r>
              <a:rPr lang="nb-NO" dirty="0" smtClean="0"/>
              <a:t>utføre </a:t>
            </a:r>
            <a:r>
              <a:rPr lang="nb-NO" dirty="0"/>
              <a:t>vervet </a:t>
            </a:r>
            <a:r>
              <a:rPr lang="nb-NO" dirty="0" smtClean="0"/>
              <a:t>samvittighetsfullt</a:t>
            </a:r>
          </a:p>
          <a:p>
            <a:r>
              <a:rPr lang="nb-NO" dirty="0" smtClean="0"/>
              <a:t>beholde </a:t>
            </a:r>
            <a:r>
              <a:rPr lang="nb-NO" dirty="0"/>
              <a:t>ankerfestet </a:t>
            </a:r>
            <a:endParaRPr lang="nb-NO" dirty="0" smtClean="0"/>
          </a:p>
          <a:p>
            <a:r>
              <a:rPr lang="nb-NO" dirty="0" smtClean="0"/>
              <a:t>ha </a:t>
            </a:r>
            <a:r>
              <a:rPr lang="nb-NO" dirty="0"/>
              <a:t>bearbeidet </a:t>
            </a:r>
            <a:r>
              <a:rPr lang="nb-NO" dirty="0" smtClean="0"/>
              <a:t>egne opplevelser</a:t>
            </a:r>
          </a:p>
          <a:p>
            <a:r>
              <a:rPr lang="nb-NO" dirty="0" smtClean="0"/>
              <a:t>være </a:t>
            </a:r>
            <a:r>
              <a:rPr lang="nb-NO" dirty="0"/>
              <a:t>løsningsorientert </a:t>
            </a:r>
            <a:endParaRPr lang="nb-NO" dirty="0" smtClean="0"/>
          </a:p>
        </p:txBody>
      </p:sp>
      <p:pic>
        <p:nvPicPr>
          <p:cNvPr id="5"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sp>
        <p:nvSpPr>
          <p:cNvPr id="6" name="Plassholder for innhold 2"/>
          <p:cNvSpPr txBox="1">
            <a:spLocks/>
          </p:cNvSpPr>
          <p:nvPr/>
        </p:nvSpPr>
        <p:spPr>
          <a:xfrm>
            <a:off x="457200" y="1628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b-NO" dirty="0"/>
          </a:p>
        </p:txBody>
      </p:sp>
      <p:pic>
        <p:nvPicPr>
          <p:cNvPr id="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4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ctrTitle"/>
          </p:nvPr>
        </p:nvSpPr>
        <p:spPr>
          <a:xfrm>
            <a:off x="1115616" y="692697"/>
            <a:ext cx="7488832" cy="151216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x-none" dirty="0"/>
              <a:t> </a:t>
            </a:r>
            <a:r>
              <a:rPr lang="nb-NO" dirty="0">
                <a:solidFill>
                  <a:schemeClr val="dk1"/>
                </a:solidFill>
                <a:latin typeface="Calibri"/>
                <a:sym typeface="Calibri"/>
              </a:rPr>
              <a:t>M</a:t>
            </a:r>
            <a:r>
              <a:rPr lang="nb-NO" sz="4400" i="0" u="none" strike="noStrike" cap="none" dirty="0" smtClean="0">
                <a:solidFill>
                  <a:schemeClr val="dk1"/>
                </a:solidFill>
                <a:latin typeface="Calibri"/>
                <a:ea typeface="Calibri"/>
                <a:cs typeface="Calibri"/>
                <a:sym typeface="Calibri"/>
              </a:rPr>
              <a:t>ålet er å bedre kvaliteten i forskningen</a:t>
            </a:r>
            <a:endParaRPr lang="x-none" dirty="0"/>
          </a:p>
        </p:txBody>
      </p:sp>
      <p:pic>
        <p:nvPicPr>
          <p:cNvPr id="35" name="Shape 35"/>
          <p:cNvPicPr preferRelativeResize="0"/>
          <p:nvPr/>
        </p:nvPicPr>
        <p:blipFill rotWithShape="1">
          <a:blip r:embed="rId3" cstate="print">
            <a:alphaModFix/>
          </a:blip>
          <a:srcRect/>
          <a:stretch/>
        </p:blipFill>
        <p:spPr>
          <a:xfrm>
            <a:off x="1691680" y="2852935"/>
            <a:ext cx="5328591" cy="3852428"/>
          </a:xfrm>
          <a:prstGeom prst="rect">
            <a:avLst/>
          </a:prstGeom>
          <a:noFill/>
          <a:ln>
            <a:noFill/>
          </a:ln>
        </p:spPr>
      </p:pic>
      <p:pic>
        <p:nvPicPr>
          <p:cNvPr id="4" name="Picture 2" descr="R:\NKRR\Logoer\NKRR_cmyk tekst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5877272"/>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32254"/>
      </p:ext>
    </p:extLst>
  </p:cSld>
  <p:clrMapOvr>
    <a:masterClrMapping/>
  </p:clrMapOvr>
  <p:transition spd="slow">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latin typeface="+mn-lt"/>
              </a:rPr>
              <a:t>Nett-ressurser</a:t>
            </a:r>
            <a:endParaRPr lang="nb-NO" dirty="0">
              <a:latin typeface="+mn-lt"/>
            </a:endParaRPr>
          </a:p>
        </p:txBody>
      </p:sp>
      <p:sp>
        <p:nvSpPr>
          <p:cNvPr id="3" name="Plassholder for innhold 2"/>
          <p:cNvSpPr>
            <a:spLocks noGrp="1"/>
          </p:cNvSpPr>
          <p:nvPr>
            <p:ph idx="1"/>
          </p:nvPr>
        </p:nvSpPr>
        <p:spPr>
          <a:xfrm>
            <a:off x="420536" y="1396205"/>
            <a:ext cx="8229600" cy="4525963"/>
          </a:xfrm>
        </p:spPr>
        <p:txBody>
          <a:bodyPr>
            <a:noAutofit/>
          </a:bodyPr>
          <a:lstStyle/>
          <a:p>
            <a:r>
              <a:rPr lang="nb-NO" sz="2000" dirty="0"/>
              <a:t>Brukermedvirkning i helseforskning i </a:t>
            </a:r>
            <a:r>
              <a:rPr lang="nb-NO" sz="2000" dirty="0" smtClean="0"/>
              <a:t>Norge-forslag </a:t>
            </a:r>
            <a:r>
              <a:rPr lang="nb-NO" sz="2000" dirty="0"/>
              <a:t>til retningslinjer og tiltak</a:t>
            </a:r>
            <a:br>
              <a:rPr lang="nb-NO" sz="2000" dirty="0"/>
            </a:br>
            <a:r>
              <a:rPr lang="nb-NO" sz="2000" dirty="0">
                <a:hlinkClick r:id="rId3"/>
              </a:rPr>
              <a:t>https://</a:t>
            </a:r>
            <a:r>
              <a:rPr lang="nb-NO" sz="2000" dirty="0" smtClean="0">
                <a:hlinkClick r:id="rId3"/>
              </a:rPr>
              <a:t>www.ntnu.no/documents/10268/901844126/rapport+2014+Brukermedvirkning+i+helseforskning+i+Norge.pdf/a43ed505-9fa3-4e8d-94d2-0f53b278721b</a:t>
            </a:r>
            <a:endParaRPr lang="nb-NO" sz="2000" dirty="0" smtClean="0"/>
          </a:p>
          <a:p>
            <a:r>
              <a:rPr lang="nb-NO" sz="2000" dirty="0" smtClean="0"/>
              <a:t> </a:t>
            </a:r>
            <a:r>
              <a:rPr lang="nb-NO" sz="2000" dirty="0" smtClean="0">
                <a:hlinkClick r:id="rId4"/>
              </a:rPr>
              <a:t>http</a:t>
            </a:r>
            <a:r>
              <a:rPr lang="nb-NO" sz="2000" dirty="0">
                <a:hlinkClick r:id="rId4"/>
              </a:rPr>
              <a:t>://</a:t>
            </a:r>
            <a:r>
              <a:rPr lang="nb-NO" sz="2000" dirty="0" smtClean="0">
                <a:hlinkClick r:id="rId4"/>
              </a:rPr>
              <a:t>eular.org/pare_member_orgs.cfm</a:t>
            </a:r>
            <a:endParaRPr lang="nb-NO" sz="2000" dirty="0"/>
          </a:p>
          <a:p>
            <a:r>
              <a:rPr lang="nb-NO" sz="2000" dirty="0" smtClean="0">
                <a:hlinkClick r:id="rId5"/>
              </a:rPr>
              <a:t>http</a:t>
            </a:r>
            <a:r>
              <a:rPr lang="nb-NO" sz="2000" dirty="0">
                <a:hlinkClick r:id="rId5"/>
              </a:rPr>
              <a:t>://diakonhjemmetsykehus.no/#!/diakon/forside/Helsepersonell/nasjonal-kompetansetjeneste-for-revmatologisk-rehabilitering/_</a:t>
            </a:r>
            <a:r>
              <a:rPr lang="nb-NO" sz="2000" dirty="0" smtClean="0">
                <a:hlinkClick r:id="rId5"/>
              </a:rPr>
              <a:t>1526</a:t>
            </a:r>
            <a:r>
              <a:rPr lang="nb-NO" sz="2000" dirty="0" smtClean="0"/>
              <a:t> </a:t>
            </a:r>
            <a:br>
              <a:rPr lang="nb-NO" sz="2000" dirty="0" smtClean="0"/>
            </a:br>
            <a:r>
              <a:rPr lang="nb-NO" sz="2000" dirty="0" smtClean="0"/>
              <a:t>Her ligger blant annet ordliste med begreper som ofte brukes i forskning</a:t>
            </a:r>
          </a:p>
          <a:p>
            <a:r>
              <a:rPr lang="nb-NO" sz="2000" dirty="0" smtClean="0">
                <a:hlinkClick r:id="rId6"/>
              </a:rPr>
              <a:t>www.revmatiker.no/brukermedvirkning/forskning</a:t>
            </a:r>
            <a:r>
              <a:rPr lang="nb-NO" sz="2000" dirty="0" smtClean="0"/>
              <a:t> </a:t>
            </a:r>
          </a:p>
          <a:p>
            <a:r>
              <a:rPr lang="nb-NO" sz="2000" dirty="0" smtClean="0">
                <a:hlinkClick r:id="rId7"/>
              </a:rPr>
              <a:t>https</a:t>
            </a:r>
            <a:r>
              <a:rPr lang="nb-NO" sz="2000" dirty="0">
                <a:hlinkClick r:id="rId7"/>
              </a:rPr>
              <a:t>://www.usn.no/studier/finn-studier/helse-og-sosialfag/samarbeidsbasert-forskning-i-psykisk-helsearbeid</a:t>
            </a:r>
            <a:r>
              <a:rPr lang="nb-NO" sz="2000" dirty="0" smtClean="0">
                <a:hlinkClick r:id="rId7"/>
              </a:rPr>
              <a:t>/</a:t>
            </a:r>
            <a:r>
              <a:rPr lang="nb-NO" sz="2000" dirty="0" smtClean="0"/>
              <a:t> </a:t>
            </a:r>
          </a:p>
          <a:p>
            <a:r>
              <a:rPr lang="nb-NO" sz="2000" dirty="0" smtClean="0">
                <a:hlinkClick r:id="rId8"/>
              </a:rPr>
              <a:t>www.erfaringskompetanse.no</a:t>
            </a:r>
            <a:r>
              <a:rPr lang="nb-NO" sz="2000" dirty="0" smtClean="0"/>
              <a:t> </a:t>
            </a:r>
            <a:endParaRPr lang="nb-NO" sz="2000" dirty="0"/>
          </a:p>
        </p:txBody>
      </p:sp>
      <p:pic>
        <p:nvPicPr>
          <p:cNvPr id="4" name="Picture 2" descr="R:\NKRR\Logoer\NKRR_cmyk tekst (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1982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latin typeface="+mn-lt"/>
              </a:rPr>
              <a:t>Artikler og bøker</a:t>
            </a:r>
            <a:endParaRPr lang="nb-NO" dirty="0">
              <a:latin typeface="+mn-lt"/>
            </a:endParaRPr>
          </a:p>
        </p:txBody>
      </p:sp>
      <p:pic>
        <p:nvPicPr>
          <p:cNvPr id="4" name="Picture 2" descr="R:\NKRR\Logoer\NKRR_cmyk tekst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 y="5788111"/>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261157" y="1363056"/>
            <a:ext cx="849788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57263" eaLnBrk="0" hangingPunct="0">
              <a:defRPr sz="2000" b="1" i="1">
                <a:solidFill>
                  <a:srgbClr val="000066"/>
                </a:solidFill>
                <a:latin typeface="Arial" charset="0"/>
                <a:cs typeface="Arial" charset="0"/>
              </a:defRPr>
            </a:lvl1pPr>
            <a:lvl2pPr marL="742950" indent="-285750" defTabSz="957263" eaLnBrk="0" hangingPunct="0">
              <a:defRPr sz="2000" b="1" i="1">
                <a:solidFill>
                  <a:srgbClr val="000066"/>
                </a:solidFill>
                <a:latin typeface="Arial" charset="0"/>
                <a:cs typeface="Arial" charset="0"/>
              </a:defRPr>
            </a:lvl2pPr>
            <a:lvl3pPr marL="1143000" indent="-228600" defTabSz="957263" eaLnBrk="0" hangingPunct="0">
              <a:defRPr sz="2000" b="1" i="1">
                <a:solidFill>
                  <a:srgbClr val="000066"/>
                </a:solidFill>
                <a:latin typeface="Arial" charset="0"/>
                <a:cs typeface="Arial" charset="0"/>
              </a:defRPr>
            </a:lvl3pPr>
            <a:lvl4pPr marL="1600200" indent="-228600" defTabSz="957263" eaLnBrk="0" hangingPunct="0">
              <a:defRPr sz="2000" b="1" i="1">
                <a:solidFill>
                  <a:srgbClr val="000066"/>
                </a:solidFill>
                <a:latin typeface="Arial" charset="0"/>
                <a:cs typeface="Arial" charset="0"/>
              </a:defRPr>
            </a:lvl4pPr>
            <a:lvl5pPr marL="2057400" indent="-228600" defTabSz="957263" eaLnBrk="0" hangingPunct="0">
              <a:defRPr sz="2000" b="1" i="1">
                <a:solidFill>
                  <a:srgbClr val="000066"/>
                </a:solidFill>
                <a:latin typeface="Arial" charset="0"/>
                <a:cs typeface="Arial" charset="0"/>
              </a:defRPr>
            </a:lvl5pPr>
            <a:lvl6pPr marL="2514600" indent="-228600" defTabSz="957263" eaLnBrk="0" fontAlgn="base" hangingPunct="0">
              <a:spcBef>
                <a:spcPct val="0"/>
              </a:spcBef>
              <a:spcAft>
                <a:spcPct val="0"/>
              </a:spcAft>
              <a:defRPr sz="2000" b="1" i="1">
                <a:solidFill>
                  <a:srgbClr val="000066"/>
                </a:solidFill>
                <a:latin typeface="Arial" charset="0"/>
                <a:cs typeface="Arial" charset="0"/>
              </a:defRPr>
            </a:lvl6pPr>
            <a:lvl7pPr marL="2971800" indent="-228600" defTabSz="957263" eaLnBrk="0" fontAlgn="base" hangingPunct="0">
              <a:spcBef>
                <a:spcPct val="0"/>
              </a:spcBef>
              <a:spcAft>
                <a:spcPct val="0"/>
              </a:spcAft>
              <a:defRPr sz="2000" b="1" i="1">
                <a:solidFill>
                  <a:srgbClr val="000066"/>
                </a:solidFill>
                <a:latin typeface="Arial" charset="0"/>
                <a:cs typeface="Arial" charset="0"/>
              </a:defRPr>
            </a:lvl7pPr>
            <a:lvl8pPr marL="3429000" indent="-228600" defTabSz="957263" eaLnBrk="0" fontAlgn="base" hangingPunct="0">
              <a:spcBef>
                <a:spcPct val="0"/>
              </a:spcBef>
              <a:spcAft>
                <a:spcPct val="0"/>
              </a:spcAft>
              <a:defRPr sz="2000" b="1" i="1">
                <a:solidFill>
                  <a:srgbClr val="000066"/>
                </a:solidFill>
                <a:latin typeface="Arial" charset="0"/>
                <a:cs typeface="Arial" charset="0"/>
              </a:defRPr>
            </a:lvl8pPr>
            <a:lvl9pPr marL="3886200" indent="-228600" defTabSz="957263" eaLnBrk="0" fontAlgn="base" hangingPunct="0">
              <a:spcBef>
                <a:spcPct val="0"/>
              </a:spcBef>
              <a:spcAft>
                <a:spcPct val="0"/>
              </a:spcAft>
              <a:defRPr sz="2000" b="1" i="1">
                <a:solidFill>
                  <a:srgbClr val="000066"/>
                </a:solidFill>
                <a:latin typeface="Arial" charset="0"/>
                <a:cs typeface="Arial" charset="0"/>
              </a:defRPr>
            </a:lvl9pPr>
          </a:lstStyle>
          <a:p>
            <a:pPr marL="285750" indent="-285750">
              <a:buFont typeface="Arial" panose="020B0604020202020204" pitchFamily="34" charset="0"/>
              <a:buChar char="•"/>
            </a:pPr>
            <a:r>
              <a:rPr lang="nb-NO" sz="1600" b="0" i="0" dirty="0" err="1" smtClean="0">
                <a:solidFill>
                  <a:schemeClr val="tx1"/>
                </a:solidFill>
                <a:latin typeface="+mn-lt"/>
              </a:rPr>
              <a:t>Telford</a:t>
            </a:r>
            <a:r>
              <a:rPr lang="nb-NO" sz="1600" b="0" i="0" dirty="0" smtClean="0">
                <a:solidFill>
                  <a:schemeClr val="tx1"/>
                </a:solidFill>
                <a:latin typeface="+mn-lt"/>
              </a:rPr>
              <a:t> </a:t>
            </a:r>
            <a:r>
              <a:rPr lang="nb-NO" sz="1600" b="0" i="0" dirty="0">
                <a:solidFill>
                  <a:schemeClr val="tx1"/>
                </a:solidFill>
                <a:latin typeface="+mn-lt"/>
              </a:rPr>
              <a:t>R, </a:t>
            </a:r>
            <a:r>
              <a:rPr lang="nb-NO" sz="1600" b="0" i="0" dirty="0" err="1">
                <a:solidFill>
                  <a:schemeClr val="tx1"/>
                </a:solidFill>
                <a:latin typeface="+mn-lt"/>
              </a:rPr>
              <a:t>Boote</a:t>
            </a:r>
            <a:r>
              <a:rPr lang="nb-NO" sz="1600" b="0" i="0" dirty="0">
                <a:solidFill>
                  <a:schemeClr val="tx1"/>
                </a:solidFill>
                <a:latin typeface="+mn-lt"/>
              </a:rPr>
              <a:t> JD, Cooper CL. </a:t>
            </a:r>
            <a:r>
              <a:rPr lang="nb-NO" sz="1600" b="0" i="0" dirty="0" err="1">
                <a:solidFill>
                  <a:schemeClr val="tx1"/>
                </a:solidFill>
                <a:latin typeface="+mn-lt"/>
              </a:rPr>
              <a:t>What</a:t>
            </a:r>
            <a:r>
              <a:rPr lang="nb-NO" sz="1600" b="0" i="0" dirty="0">
                <a:solidFill>
                  <a:schemeClr val="tx1"/>
                </a:solidFill>
                <a:latin typeface="+mn-lt"/>
              </a:rPr>
              <a:t> </a:t>
            </a:r>
            <a:r>
              <a:rPr lang="nb-NO" sz="1600" b="0" i="0" dirty="0" err="1">
                <a:solidFill>
                  <a:schemeClr val="tx1"/>
                </a:solidFill>
                <a:latin typeface="+mn-lt"/>
              </a:rPr>
              <a:t>does</a:t>
            </a:r>
            <a:r>
              <a:rPr lang="nb-NO" sz="1600" b="0" i="0" dirty="0">
                <a:solidFill>
                  <a:schemeClr val="tx1"/>
                </a:solidFill>
                <a:latin typeface="+mn-lt"/>
              </a:rPr>
              <a:t> it </a:t>
            </a:r>
            <a:r>
              <a:rPr lang="nb-NO" sz="1600" b="0" i="0" dirty="0" err="1">
                <a:solidFill>
                  <a:schemeClr val="tx1"/>
                </a:solidFill>
                <a:latin typeface="+mn-lt"/>
              </a:rPr>
              <a:t>mean</a:t>
            </a:r>
            <a:r>
              <a:rPr lang="nb-NO" sz="1600" b="0" i="0" dirty="0">
                <a:solidFill>
                  <a:schemeClr val="tx1"/>
                </a:solidFill>
                <a:latin typeface="+mn-lt"/>
              </a:rPr>
              <a:t> to </a:t>
            </a:r>
            <a:r>
              <a:rPr lang="nb-NO" sz="1600" b="0" i="0" dirty="0" err="1">
                <a:solidFill>
                  <a:schemeClr val="tx1"/>
                </a:solidFill>
                <a:latin typeface="+mn-lt"/>
              </a:rPr>
              <a:t>involve</a:t>
            </a:r>
            <a:r>
              <a:rPr lang="nb-NO" sz="1600" b="0" i="0" dirty="0">
                <a:solidFill>
                  <a:schemeClr val="tx1"/>
                </a:solidFill>
                <a:latin typeface="+mn-lt"/>
              </a:rPr>
              <a:t> </a:t>
            </a:r>
            <a:r>
              <a:rPr lang="nb-NO" sz="1600" b="0" i="0" dirty="0" err="1">
                <a:solidFill>
                  <a:schemeClr val="tx1"/>
                </a:solidFill>
                <a:latin typeface="+mn-lt"/>
              </a:rPr>
              <a:t>consumers</a:t>
            </a:r>
            <a:r>
              <a:rPr lang="nb-NO" sz="1600" b="0" i="0" dirty="0">
                <a:solidFill>
                  <a:schemeClr val="tx1"/>
                </a:solidFill>
                <a:latin typeface="+mn-lt"/>
              </a:rPr>
              <a:t> </a:t>
            </a:r>
            <a:r>
              <a:rPr lang="nb-NO" sz="1600" b="0" i="0" dirty="0" err="1">
                <a:solidFill>
                  <a:schemeClr val="tx1"/>
                </a:solidFill>
                <a:latin typeface="+mn-lt"/>
              </a:rPr>
              <a:t>successfully</a:t>
            </a:r>
            <a:r>
              <a:rPr lang="nb-NO" sz="1600" b="0" i="0" dirty="0">
                <a:solidFill>
                  <a:schemeClr val="tx1"/>
                </a:solidFill>
                <a:latin typeface="+mn-lt"/>
              </a:rPr>
              <a:t> in NHS </a:t>
            </a:r>
            <a:r>
              <a:rPr lang="nb-NO" sz="1600" b="0" i="0" dirty="0" err="1">
                <a:solidFill>
                  <a:schemeClr val="tx1"/>
                </a:solidFill>
                <a:latin typeface="+mn-lt"/>
              </a:rPr>
              <a:t>research</a:t>
            </a:r>
            <a:r>
              <a:rPr lang="nb-NO" sz="1600" b="0" i="0" dirty="0">
                <a:solidFill>
                  <a:schemeClr val="tx1"/>
                </a:solidFill>
                <a:latin typeface="+mn-lt"/>
              </a:rPr>
              <a:t>? A consensus </a:t>
            </a:r>
            <a:r>
              <a:rPr lang="nb-NO" sz="1600" b="0" i="0" dirty="0" err="1">
                <a:solidFill>
                  <a:schemeClr val="tx1"/>
                </a:solidFill>
                <a:latin typeface="+mn-lt"/>
              </a:rPr>
              <a:t>study</a:t>
            </a:r>
            <a:r>
              <a:rPr lang="nb-NO" sz="1600" b="0" i="0" dirty="0">
                <a:solidFill>
                  <a:schemeClr val="tx1"/>
                </a:solidFill>
                <a:latin typeface="+mn-lt"/>
              </a:rPr>
              <a:t>. Health </a:t>
            </a:r>
            <a:r>
              <a:rPr lang="nb-NO" sz="1600" b="0" i="0" dirty="0" err="1">
                <a:solidFill>
                  <a:schemeClr val="tx1"/>
                </a:solidFill>
                <a:latin typeface="+mn-lt"/>
              </a:rPr>
              <a:t>Expect</a:t>
            </a:r>
            <a:r>
              <a:rPr lang="nb-NO" sz="1600" b="0" i="0" dirty="0">
                <a:solidFill>
                  <a:schemeClr val="tx1"/>
                </a:solidFill>
                <a:latin typeface="+mn-lt"/>
              </a:rPr>
              <a:t> 2004 Sep;7(3):</a:t>
            </a:r>
            <a:r>
              <a:rPr lang="nb-NO" sz="1600" b="0" i="0" dirty="0" smtClean="0">
                <a:solidFill>
                  <a:schemeClr val="tx1"/>
                </a:solidFill>
                <a:latin typeface="+mn-lt"/>
              </a:rPr>
              <a:t>209-20.</a:t>
            </a:r>
            <a:endParaRPr lang="nb-NO" sz="1600" b="0" i="0" dirty="0">
              <a:solidFill>
                <a:schemeClr val="tx1"/>
              </a:solidFill>
              <a:latin typeface="+mn-lt"/>
            </a:endParaRPr>
          </a:p>
          <a:p>
            <a:pPr marL="285750" indent="-285750">
              <a:buFont typeface="Arial" panose="020B0604020202020204" pitchFamily="34" charset="0"/>
              <a:buChar char="•"/>
            </a:pPr>
            <a:r>
              <a:rPr lang="en-GB" sz="1600" b="0" i="0" dirty="0" smtClean="0">
                <a:solidFill>
                  <a:schemeClr val="tx1"/>
                </a:solidFill>
                <a:latin typeface="+mn-lt"/>
              </a:rPr>
              <a:t>Hewlett </a:t>
            </a:r>
            <a:r>
              <a:rPr lang="en-GB" sz="1600" b="0" i="0" dirty="0">
                <a:solidFill>
                  <a:schemeClr val="tx1"/>
                </a:solidFill>
                <a:latin typeface="+mn-lt"/>
              </a:rPr>
              <a:t>S, Wit M, Richards P, Quest E, Hughes R, Heiberg T, et al. </a:t>
            </a:r>
            <a:r>
              <a:rPr lang="nb-NO" sz="1600" b="0" i="0" dirty="0" err="1">
                <a:solidFill>
                  <a:schemeClr val="tx1"/>
                </a:solidFill>
                <a:latin typeface="+mn-lt"/>
              </a:rPr>
              <a:t>Patients</a:t>
            </a:r>
            <a:r>
              <a:rPr lang="nb-NO" sz="1600" b="0" i="0" dirty="0">
                <a:solidFill>
                  <a:schemeClr val="tx1"/>
                </a:solidFill>
                <a:latin typeface="+mn-lt"/>
              </a:rPr>
              <a:t> and </a:t>
            </a:r>
            <a:r>
              <a:rPr lang="nb-NO" sz="1600" b="0" i="0" dirty="0" err="1">
                <a:solidFill>
                  <a:schemeClr val="tx1"/>
                </a:solidFill>
                <a:latin typeface="+mn-lt"/>
              </a:rPr>
              <a:t>professionals</a:t>
            </a:r>
            <a:r>
              <a:rPr lang="nb-NO" sz="1600" b="0" i="0" dirty="0">
                <a:solidFill>
                  <a:schemeClr val="tx1"/>
                </a:solidFill>
                <a:latin typeface="+mn-lt"/>
              </a:rPr>
              <a:t> as </a:t>
            </a:r>
            <a:r>
              <a:rPr lang="nb-NO" sz="1600" b="0" i="0" dirty="0" err="1">
                <a:solidFill>
                  <a:schemeClr val="tx1"/>
                </a:solidFill>
                <a:latin typeface="+mn-lt"/>
              </a:rPr>
              <a:t>research</a:t>
            </a:r>
            <a:r>
              <a:rPr lang="nb-NO" sz="1600" b="0" i="0" dirty="0">
                <a:solidFill>
                  <a:schemeClr val="tx1"/>
                </a:solidFill>
                <a:latin typeface="+mn-lt"/>
              </a:rPr>
              <a:t> partners: </a:t>
            </a:r>
            <a:r>
              <a:rPr lang="nb-NO" sz="1600" b="0" i="0" dirty="0" err="1">
                <a:solidFill>
                  <a:schemeClr val="tx1"/>
                </a:solidFill>
                <a:latin typeface="+mn-lt"/>
              </a:rPr>
              <a:t>challenges</a:t>
            </a:r>
            <a:r>
              <a:rPr lang="nb-NO" sz="1600" b="0" i="0" dirty="0">
                <a:solidFill>
                  <a:schemeClr val="tx1"/>
                </a:solidFill>
                <a:latin typeface="+mn-lt"/>
              </a:rPr>
              <a:t>, </a:t>
            </a:r>
            <a:r>
              <a:rPr lang="nb-NO" sz="1600" b="0" i="0" dirty="0" err="1">
                <a:solidFill>
                  <a:schemeClr val="tx1"/>
                </a:solidFill>
                <a:latin typeface="+mn-lt"/>
              </a:rPr>
              <a:t>practicalities</a:t>
            </a:r>
            <a:r>
              <a:rPr lang="nb-NO" sz="1600" b="0" i="0" dirty="0">
                <a:solidFill>
                  <a:schemeClr val="tx1"/>
                </a:solidFill>
                <a:latin typeface="+mn-lt"/>
              </a:rPr>
              <a:t>, and </a:t>
            </a:r>
            <a:r>
              <a:rPr lang="nb-NO" sz="1600" b="0" i="0" dirty="0" err="1">
                <a:solidFill>
                  <a:schemeClr val="tx1"/>
                </a:solidFill>
                <a:latin typeface="+mn-lt"/>
              </a:rPr>
              <a:t>benefits</a:t>
            </a:r>
            <a:r>
              <a:rPr lang="nb-NO" sz="1600" b="0" i="0" dirty="0">
                <a:solidFill>
                  <a:schemeClr val="tx1"/>
                </a:solidFill>
                <a:latin typeface="+mn-lt"/>
              </a:rPr>
              <a:t>. </a:t>
            </a:r>
            <a:r>
              <a:rPr lang="nb-NO" sz="1600" b="0" i="0" dirty="0" err="1">
                <a:solidFill>
                  <a:schemeClr val="tx1"/>
                </a:solidFill>
                <a:latin typeface="+mn-lt"/>
              </a:rPr>
              <a:t>Arthritis</a:t>
            </a:r>
            <a:r>
              <a:rPr lang="nb-NO" sz="1600" b="0" i="0" dirty="0">
                <a:solidFill>
                  <a:schemeClr val="tx1"/>
                </a:solidFill>
                <a:latin typeface="+mn-lt"/>
              </a:rPr>
              <a:t> </a:t>
            </a:r>
            <a:r>
              <a:rPr lang="nb-NO" sz="1600" b="0" i="0" dirty="0" err="1">
                <a:solidFill>
                  <a:schemeClr val="tx1"/>
                </a:solidFill>
                <a:latin typeface="+mn-lt"/>
              </a:rPr>
              <a:t>Rheum</a:t>
            </a:r>
            <a:r>
              <a:rPr lang="nb-NO" sz="1600" b="0" i="0" dirty="0">
                <a:solidFill>
                  <a:schemeClr val="tx1"/>
                </a:solidFill>
                <a:latin typeface="+mn-lt"/>
              </a:rPr>
              <a:t> 2006 </a:t>
            </a:r>
            <a:r>
              <a:rPr lang="nb-NO" sz="1600" b="0" i="0" dirty="0" err="1">
                <a:solidFill>
                  <a:schemeClr val="tx1"/>
                </a:solidFill>
                <a:latin typeface="+mn-lt"/>
              </a:rPr>
              <a:t>Aug</a:t>
            </a:r>
            <a:r>
              <a:rPr lang="nb-NO" sz="1600" b="0" i="0" dirty="0">
                <a:solidFill>
                  <a:schemeClr val="tx1"/>
                </a:solidFill>
                <a:latin typeface="+mn-lt"/>
              </a:rPr>
              <a:t> 15;55(4):</a:t>
            </a:r>
            <a:r>
              <a:rPr lang="nb-NO" sz="1600" b="0" i="0" dirty="0" smtClean="0">
                <a:solidFill>
                  <a:schemeClr val="tx1"/>
                </a:solidFill>
                <a:latin typeface="+mn-lt"/>
              </a:rPr>
              <a:t>676-80.</a:t>
            </a:r>
          </a:p>
          <a:p>
            <a:pPr marL="285750" indent="-285750">
              <a:buFont typeface="Arial" panose="020B0604020202020204" pitchFamily="34" charset="0"/>
              <a:buChar char="•"/>
            </a:pPr>
            <a:r>
              <a:rPr lang="de-DE" sz="1600" b="0" i="0" dirty="0" smtClean="0">
                <a:solidFill>
                  <a:schemeClr val="tx1"/>
                </a:solidFill>
                <a:latin typeface="+mn-lt"/>
              </a:rPr>
              <a:t>de </a:t>
            </a:r>
            <a:r>
              <a:rPr lang="de-DE" sz="1600" b="0" i="0" dirty="0" err="1">
                <a:solidFill>
                  <a:schemeClr val="tx1"/>
                </a:solidFill>
                <a:latin typeface="+mn-lt"/>
              </a:rPr>
              <a:t>Wit</a:t>
            </a:r>
            <a:r>
              <a:rPr lang="de-DE" sz="1600" b="0" i="0" dirty="0">
                <a:solidFill>
                  <a:schemeClr val="tx1"/>
                </a:solidFill>
                <a:latin typeface="+mn-lt"/>
              </a:rPr>
              <a:t> MP, </a:t>
            </a:r>
            <a:r>
              <a:rPr lang="de-DE" sz="1600" b="0" i="0" dirty="0" err="1">
                <a:solidFill>
                  <a:schemeClr val="tx1"/>
                </a:solidFill>
                <a:latin typeface="+mn-lt"/>
              </a:rPr>
              <a:t>Berlo</a:t>
            </a:r>
            <a:r>
              <a:rPr lang="de-DE" sz="1600" b="0" i="0" dirty="0">
                <a:solidFill>
                  <a:schemeClr val="tx1"/>
                </a:solidFill>
                <a:latin typeface="+mn-lt"/>
              </a:rPr>
              <a:t> SE, </a:t>
            </a:r>
            <a:r>
              <a:rPr lang="de-DE" sz="1600" b="0" i="0" dirty="0" err="1">
                <a:solidFill>
                  <a:schemeClr val="tx1"/>
                </a:solidFill>
                <a:latin typeface="+mn-lt"/>
              </a:rPr>
              <a:t>Aanerud</a:t>
            </a:r>
            <a:r>
              <a:rPr lang="de-DE" sz="1600" b="0" i="0" dirty="0">
                <a:solidFill>
                  <a:schemeClr val="tx1"/>
                </a:solidFill>
                <a:latin typeface="+mn-lt"/>
              </a:rPr>
              <a:t> GJ, </a:t>
            </a:r>
            <a:r>
              <a:rPr lang="de-DE" sz="1600" b="0" i="0" dirty="0" err="1">
                <a:solidFill>
                  <a:schemeClr val="tx1"/>
                </a:solidFill>
                <a:latin typeface="+mn-lt"/>
              </a:rPr>
              <a:t>Aletaha</a:t>
            </a:r>
            <a:r>
              <a:rPr lang="de-DE" sz="1600" b="0" i="0" dirty="0">
                <a:solidFill>
                  <a:schemeClr val="tx1"/>
                </a:solidFill>
                <a:latin typeface="+mn-lt"/>
              </a:rPr>
              <a:t> D, </a:t>
            </a:r>
            <a:r>
              <a:rPr lang="de-DE" sz="1600" b="0" i="0" dirty="0" err="1">
                <a:solidFill>
                  <a:schemeClr val="tx1"/>
                </a:solidFill>
                <a:latin typeface="+mn-lt"/>
              </a:rPr>
              <a:t>Bijlsma</a:t>
            </a:r>
            <a:r>
              <a:rPr lang="de-DE" sz="1600" b="0" i="0" dirty="0">
                <a:solidFill>
                  <a:schemeClr val="tx1"/>
                </a:solidFill>
                <a:latin typeface="+mn-lt"/>
              </a:rPr>
              <a:t> JW, </a:t>
            </a:r>
            <a:r>
              <a:rPr lang="de-DE" sz="1600" b="0" i="0" dirty="0" err="1">
                <a:solidFill>
                  <a:schemeClr val="tx1"/>
                </a:solidFill>
                <a:latin typeface="+mn-lt"/>
              </a:rPr>
              <a:t>Croucher</a:t>
            </a:r>
            <a:r>
              <a:rPr lang="de-DE" sz="1600" b="0" i="0" dirty="0">
                <a:solidFill>
                  <a:schemeClr val="tx1"/>
                </a:solidFill>
                <a:latin typeface="+mn-lt"/>
              </a:rPr>
              <a:t> L, et al. European </a:t>
            </a:r>
            <a:r>
              <a:rPr lang="de-DE" sz="1600" b="0" i="0" dirty="0" smtClean="0">
                <a:solidFill>
                  <a:schemeClr val="tx1"/>
                </a:solidFill>
                <a:latin typeface="+mn-lt"/>
              </a:rPr>
              <a:t>League </a:t>
            </a:r>
            <a:r>
              <a:rPr lang="de-DE" sz="1600" b="0" i="0" dirty="0" err="1">
                <a:solidFill>
                  <a:schemeClr val="tx1"/>
                </a:solidFill>
                <a:latin typeface="+mn-lt"/>
              </a:rPr>
              <a:t>Against</a:t>
            </a:r>
            <a:r>
              <a:rPr lang="de-DE" sz="1600" b="0" i="0" dirty="0">
                <a:solidFill>
                  <a:schemeClr val="tx1"/>
                </a:solidFill>
                <a:latin typeface="+mn-lt"/>
              </a:rPr>
              <a:t> </a:t>
            </a:r>
            <a:r>
              <a:rPr lang="de-DE" sz="1600" b="0" i="0" dirty="0" err="1">
                <a:solidFill>
                  <a:schemeClr val="tx1"/>
                </a:solidFill>
                <a:latin typeface="+mn-lt"/>
              </a:rPr>
              <a:t>Rheumatism</a:t>
            </a:r>
            <a:r>
              <a:rPr lang="de-DE" sz="1600" b="0" i="0" dirty="0">
                <a:solidFill>
                  <a:schemeClr val="tx1"/>
                </a:solidFill>
                <a:latin typeface="+mn-lt"/>
              </a:rPr>
              <a:t> </a:t>
            </a:r>
            <a:r>
              <a:rPr lang="de-DE" sz="1600" b="0" i="0" dirty="0" err="1">
                <a:solidFill>
                  <a:schemeClr val="tx1"/>
                </a:solidFill>
                <a:latin typeface="+mn-lt"/>
              </a:rPr>
              <a:t>recommendations</a:t>
            </a:r>
            <a:r>
              <a:rPr lang="de-DE" sz="1600" b="0" i="0" dirty="0">
                <a:solidFill>
                  <a:schemeClr val="tx1"/>
                </a:solidFill>
                <a:latin typeface="+mn-lt"/>
              </a:rPr>
              <a:t> </a:t>
            </a:r>
            <a:r>
              <a:rPr lang="de-DE" sz="1600" b="0" i="0" dirty="0" err="1">
                <a:solidFill>
                  <a:schemeClr val="tx1"/>
                </a:solidFill>
                <a:latin typeface="+mn-lt"/>
              </a:rPr>
              <a:t>for</a:t>
            </a:r>
            <a:r>
              <a:rPr lang="de-DE" sz="1600" b="0" i="0" dirty="0">
                <a:solidFill>
                  <a:schemeClr val="tx1"/>
                </a:solidFill>
                <a:latin typeface="+mn-lt"/>
              </a:rPr>
              <a:t> </a:t>
            </a:r>
            <a:r>
              <a:rPr lang="de-DE" sz="1600" b="0" i="0" dirty="0" err="1">
                <a:solidFill>
                  <a:schemeClr val="tx1"/>
                </a:solidFill>
                <a:latin typeface="+mn-lt"/>
              </a:rPr>
              <a:t>the</a:t>
            </a:r>
            <a:r>
              <a:rPr lang="de-DE" sz="1600" b="0" i="0" dirty="0">
                <a:solidFill>
                  <a:schemeClr val="tx1"/>
                </a:solidFill>
                <a:latin typeface="+mn-lt"/>
              </a:rPr>
              <a:t> </a:t>
            </a:r>
            <a:r>
              <a:rPr lang="de-DE" sz="1600" b="0" i="0" dirty="0" err="1">
                <a:solidFill>
                  <a:schemeClr val="tx1"/>
                </a:solidFill>
                <a:latin typeface="+mn-lt"/>
              </a:rPr>
              <a:t>inclusion</a:t>
            </a:r>
            <a:r>
              <a:rPr lang="de-DE" sz="1600" b="0" i="0" dirty="0">
                <a:solidFill>
                  <a:schemeClr val="tx1"/>
                </a:solidFill>
                <a:latin typeface="+mn-lt"/>
              </a:rPr>
              <a:t> of </a:t>
            </a:r>
            <a:r>
              <a:rPr lang="de-DE" sz="1600" b="0" i="0" dirty="0" err="1">
                <a:solidFill>
                  <a:schemeClr val="tx1"/>
                </a:solidFill>
                <a:latin typeface="+mn-lt"/>
              </a:rPr>
              <a:t>patient</a:t>
            </a:r>
            <a:r>
              <a:rPr lang="de-DE" sz="1600" b="0" i="0" dirty="0">
                <a:solidFill>
                  <a:schemeClr val="tx1"/>
                </a:solidFill>
                <a:latin typeface="+mn-lt"/>
              </a:rPr>
              <a:t> </a:t>
            </a:r>
            <a:r>
              <a:rPr lang="de-DE" sz="1600" b="0" i="0" dirty="0" err="1">
                <a:solidFill>
                  <a:schemeClr val="tx1"/>
                </a:solidFill>
                <a:latin typeface="+mn-lt"/>
              </a:rPr>
              <a:t>representatives</a:t>
            </a:r>
            <a:r>
              <a:rPr lang="de-DE" sz="1600" b="0" i="0" dirty="0">
                <a:solidFill>
                  <a:schemeClr val="tx1"/>
                </a:solidFill>
                <a:latin typeface="+mn-lt"/>
              </a:rPr>
              <a:t> in </a:t>
            </a:r>
            <a:r>
              <a:rPr lang="de-DE" sz="1600" b="0" i="0" dirty="0" err="1">
                <a:solidFill>
                  <a:schemeClr val="tx1"/>
                </a:solidFill>
                <a:latin typeface="+mn-lt"/>
              </a:rPr>
              <a:t>scientific</a:t>
            </a:r>
            <a:r>
              <a:rPr lang="de-DE" sz="1600" b="0" i="0" dirty="0">
                <a:solidFill>
                  <a:schemeClr val="tx1"/>
                </a:solidFill>
                <a:latin typeface="+mn-lt"/>
              </a:rPr>
              <a:t> </a:t>
            </a:r>
            <a:r>
              <a:rPr lang="de-DE" sz="1600" b="0" i="0" dirty="0" err="1">
                <a:solidFill>
                  <a:schemeClr val="tx1"/>
                </a:solidFill>
                <a:latin typeface="+mn-lt"/>
              </a:rPr>
              <a:t>projects</a:t>
            </a:r>
            <a:r>
              <a:rPr lang="de-DE" sz="1600" b="0" i="0" dirty="0">
                <a:solidFill>
                  <a:schemeClr val="tx1"/>
                </a:solidFill>
                <a:latin typeface="+mn-lt"/>
              </a:rPr>
              <a:t>. Ann </a:t>
            </a:r>
            <a:r>
              <a:rPr lang="de-DE" sz="1600" b="0" i="0" dirty="0" err="1">
                <a:solidFill>
                  <a:schemeClr val="tx1"/>
                </a:solidFill>
                <a:latin typeface="+mn-lt"/>
              </a:rPr>
              <a:t>Rheum</a:t>
            </a:r>
            <a:r>
              <a:rPr lang="de-DE" sz="1600" b="0" i="0" dirty="0">
                <a:solidFill>
                  <a:schemeClr val="tx1"/>
                </a:solidFill>
                <a:latin typeface="+mn-lt"/>
              </a:rPr>
              <a:t> Dis </a:t>
            </a:r>
            <a:r>
              <a:rPr lang="de-DE" sz="1600" b="0" i="0" dirty="0" smtClean="0">
                <a:solidFill>
                  <a:schemeClr val="tx1"/>
                </a:solidFill>
                <a:latin typeface="+mn-lt"/>
              </a:rPr>
              <a:t>2011;70:722-6.</a:t>
            </a:r>
          </a:p>
          <a:p>
            <a:pPr marL="285750" indent="-285750">
              <a:buFont typeface="Arial" panose="020B0604020202020204" pitchFamily="34" charset="0"/>
              <a:buChar char="•"/>
            </a:pPr>
            <a:r>
              <a:rPr lang="nb-NO" sz="1600" b="0" i="0" dirty="0" smtClean="0">
                <a:solidFill>
                  <a:schemeClr val="tx1"/>
                </a:solidFill>
                <a:latin typeface="+mn-lt"/>
              </a:rPr>
              <a:t>Marit </a:t>
            </a:r>
            <a:r>
              <a:rPr lang="nb-NO" sz="1600" b="0" i="0" dirty="0">
                <a:solidFill>
                  <a:schemeClr val="tx1"/>
                </a:solidFill>
                <a:latin typeface="+mn-lt"/>
              </a:rPr>
              <a:t>Borg og </a:t>
            </a:r>
            <a:r>
              <a:rPr lang="nb-NO" sz="1600" b="0" i="0" dirty="0" err="1" smtClean="0">
                <a:solidFill>
                  <a:schemeClr val="tx1"/>
                </a:solidFill>
                <a:latin typeface="+mn-lt"/>
              </a:rPr>
              <a:t>Kristjana</a:t>
            </a:r>
            <a:r>
              <a:rPr lang="nb-NO" sz="1600" b="0" i="0" dirty="0" smtClean="0">
                <a:solidFill>
                  <a:schemeClr val="tx1"/>
                </a:solidFill>
                <a:latin typeface="+mn-lt"/>
              </a:rPr>
              <a:t> </a:t>
            </a:r>
            <a:r>
              <a:rPr lang="nb-NO" sz="1600" b="0" i="0" dirty="0">
                <a:solidFill>
                  <a:schemeClr val="tx1"/>
                </a:solidFill>
                <a:latin typeface="+mn-lt"/>
              </a:rPr>
              <a:t>Kristiansen (red): </a:t>
            </a:r>
            <a:r>
              <a:rPr lang="nb-NO" sz="1600" b="0" i="0" dirty="0" err="1">
                <a:solidFill>
                  <a:schemeClr val="tx1"/>
                </a:solidFill>
                <a:latin typeface="+mn-lt"/>
              </a:rPr>
              <a:t>Medforskning</a:t>
            </a:r>
            <a:r>
              <a:rPr lang="nb-NO" sz="1600" b="0" i="0" dirty="0">
                <a:solidFill>
                  <a:schemeClr val="tx1"/>
                </a:solidFill>
                <a:latin typeface="+mn-lt"/>
              </a:rPr>
              <a:t>. Å forske sammen for kunnskap om psykisk helse. Universitetsforlaget </a:t>
            </a:r>
            <a:r>
              <a:rPr lang="nb-NO" sz="1600" b="0" i="0" dirty="0" smtClean="0">
                <a:solidFill>
                  <a:schemeClr val="tx1"/>
                </a:solidFill>
                <a:latin typeface="+mn-lt"/>
              </a:rPr>
              <a:t>2009.</a:t>
            </a:r>
          </a:p>
          <a:p>
            <a:pPr marL="285750" indent="-285750">
              <a:buFont typeface="Arial" panose="020B0604020202020204" pitchFamily="34" charset="0"/>
              <a:buChar char="•"/>
            </a:pPr>
            <a:r>
              <a:rPr lang="nb-NO" sz="1600" b="0" i="0" dirty="0" smtClean="0">
                <a:solidFill>
                  <a:schemeClr val="tx1"/>
                </a:solidFill>
                <a:latin typeface="+mn-lt"/>
              </a:rPr>
              <a:t>Tone </a:t>
            </a:r>
            <a:r>
              <a:rPr lang="nb-NO" sz="1600" b="0" i="0" dirty="0">
                <a:solidFill>
                  <a:schemeClr val="tx1"/>
                </a:solidFill>
                <a:latin typeface="+mn-lt"/>
              </a:rPr>
              <a:t>Alm Andreassen. Brukermedvirkning i helsetjenesten. Arbeid i brukerutvalg og andre medvirkningsprosesser. Gyldendal Norsk Forlag </a:t>
            </a:r>
            <a:r>
              <a:rPr lang="nb-NO" sz="1600" b="0" i="0" dirty="0" smtClean="0">
                <a:solidFill>
                  <a:schemeClr val="tx1"/>
                </a:solidFill>
                <a:latin typeface="+mn-lt"/>
              </a:rPr>
              <a:t>2005</a:t>
            </a:r>
          </a:p>
          <a:p>
            <a:pPr marL="285750" indent="-285750">
              <a:buFont typeface="Arial" panose="020B0604020202020204" pitchFamily="34" charset="0"/>
              <a:buChar char="•"/>
            </a:pPr>
            <a:r>
              <a:rPr lang="de-DE" altLang="nb-NO" sz="1600" b="0" i="0" dirty="0" smtClean="0">
                <a:solidFill>
                  <a:schemeClr val="tx1"/>
                </a:solidFill>
                <a:latin typeface="+mn-lt"/>
              </a:rPr>
              <a:t>Kjeken </a:t>
            </a:r>
            <a:r>
              <a:rPr lang="de-DE" altLang="nb-NO" sz="1600" b="0" i="0" dirty="0">
                <a:solidFill>
                  <a:schemeClr val="tx1"/>
                </a:solidFill>
                <a:latin typeface="+mn-lt"/>
              </a:rPr>
              <a:t>I, </a:t>
            </a:r>
            <a:r>
              <a:rPr lang="de-DE" altLang="nb-NO" sz="1600" b="0" i="0" dirty="0" err="1">
                <a:solidFill>
                  <a:schemeClr val="tx1"/>
                </a:solidFill>
                <a:latin typeface="+mn-lt"/>
              </a:rPr>
              <a:t>Aanerud</a:t>
            </a:r>
            <a:r>
              <a:rPr lang="de-DE" altLang="nb-NO" sz="1600" b="0" i="0" dirty="0">
                <a:solidFill>
                  <a:schemeClr val="tx1"/>
                </a:solidFill>
                <a:latin typeface="+mn-lt"/>
              </a:rPr>
              <a:t> GJ, Eriksson LR, </a:t>
            </a:r>
            <a:r>
              <a:rPr lang="de-DE" altLang="nb-NO" sz="1600" b="0" i="0" dirty="0" err="1">
                <a:solidFill>
                  <a:schemeClr val="tx1"/>
                </a:solidFill>
                <a:latin typeface="+mn-lt"/>
              </a:rPr>
              <a:t>Reinsberg</a:t>
            </a:r>
            <a:r>
              <a:rPr lang="de-DE" altLang="nb-NO" sz="1600" b="0" i="0" dirty="0">
                <a:solidFill>
                  <a:schemeClr val="tx1"/>
                </a:solidFill>
                <a:latin typeface="+mn-lt"/>
              </a:rPr>
              <a:t> SL. „</a:t>
            </a:r>
            <a:r>
              <a:rPr lang="de-DE" altLang="nb-NO" sz="1600" b="0" i="0" dirty="0" err="1">
                <a:solidFill>
                  <a:schemeClr val="tx1"/>
                </a:solidFill>
                <a:latin typeface="+mn-lt"/>
              </a:rPr>
              <a:t>Så</a:t>
            </a:r>
            <a:r>
              <a:rPr lang="de-DE" altLang="nb-NO" sz="1600" b="0" i="0" dirty="0">
                <a:solidFill>
                  <a:schemeClr val="tx1"/>
                </a:solidFill>
                <a:latin typeface="+mn-lt"/>
              </a:rPr>
              <a:t> </a:t>
            </a:r>
            <a:r>
              <a:rPr lang="de-DE" altLang="nb-NO" sz="1600" b="0" i="0" dirty="0" err="1">
                <a:solidFill>
                  <a:schemeClr val="tx1"/>
                </a:solidFill>
                <a:latin typeface="+mn-lt"/>
              </a:rPr>
              <a:t>bruk</a:t>
            </a:r>
            <a:r>
              <a:rPr lang="de-DE" altLang="nb-NO" sz="1600" b="0" i="0" dirty="0">
                <a:solidFill>
                  <a:schemeClr val="tx1"/>
                </a:solidFill>
                <a:latin typeface="+mn-lt"/>
              </a:rPr>
              <a:t> </a:t>
            </a:r>
            <a:r>
              <a:rPr lang="de-DE" altLang="nb-NO" sz="1600" b="0" i="0" dirty="0" err="1">
                <a:solidFill>
                  <a:schemeClr val="tx1"/>
                </a:solidFill>
                <a:latin typeface="+mn-lt"/>
              </a:rPr>
              <a:t>oss</a:t>
            </a:r>
            <a:r>
              <a:rPr lang="de-DE" altLang="nb-NO" sz="1600" b="0" i="0" dirty="0">
                <a:solidFill>
                  <a:schemeClr val="tx1"/>
                </a:solidFill>
                <a:latin typeface="+mn-lt"/>
              </a:rPr>
              <a:t> da!“ </a:t>
            </a:r>
            <a:r>
              <a:rPr lang="nb-NO" altLang="nb-NO" sz="1600" b="0" i="0" dirty="0">
                <a:solidFill>
                  <a:schemeClr val="tx1"/>
                </a:solidFill>
                <a:latin typeface="+mn-lt"/>
              </a:rPr>
              <a:t>Organisering av og erfaringer fra samarbeid med brukere i fagutvikling og forskning. Ergoterapeuten </a:t>
            </a:r>
            <a:r>
              <a:rPr lang="nb-NO" altLang="nb-NO" sz="1600" b="0" i="0" dirty="0" smtClean="0">
                <a:solidFill>
                  <a:schemeClr val="tx1"/>
                </a:solidFill>
                <a:latin typeface="+mn-lt"/>
              </a:rPr>
              <a:t>2013;1:26-31</a:t>
            </a:r>
          </a:p>
          <a:p>
            <a:pPr marL="285750" indent="-285750">
              <a:buFont typeface="Arial" panose="020B0604020202020204" pitchFamily="34" charset="0"/>
              <a:buChar char="•"/>
            </a:pPr>
            <a:r>
              <a:rPr lang="de-DE" altLang="nb-NO" sz="1600" b="0" i="0" dirty="0" smtClean="0">
                <a:solidFill>
                  <a:schemeClr val="tx1"/>
                </a:solidFill>
                <a:latin typeface="+mn-lt"/>
              </a:rPr>
              <a:t>Kjeken </a:t>
            </a:r>
            <a:r>
              <a:rPr lang="de-DE" altLang="nb-NO" sz="1600" b="0" i="0" dirty="0">
                <a:solidFill>
                  <a:schemeClr val="tx1"/>
                </a:solidFill>
                <a:latin typeface="+mn-lt"/>
              </a:rPr>
              <a:t>I, Ziegler C, </a:t>
            </a:r>
            <a:r>
              <a:rPr lang="de-DE" altLang="nb-NO" sz="1600" b="0" i="0" dirty="0" err="1">
                <a:solidFill>
                  <a:schemeClr val="tx1"/>
                </a:solidFill>
                <a:latin typeface="+mn-lt"/>
              </a:rPr>
              <a:t>Skrolsvik</a:t>
            </a:r>
            <a:r>
              <a:rPr lang="de-DE" altLang="nb-NO" sz="1600" b="0" i="0" dirty="0">
                <a:solidFill>
                  <a:schemeClr val="tx1"/>
                </a:solidFill>
                <a:latin typeface="+mn-lt"/>
              </a:rPr>
              <a:t> J, </a:t>
            </a:r>
            <a:r>
              <a:rPr lang="de-DE" altLang="nb-NO" sz="1600" b="0" i="0" dirty="0" err="1">
                <a:solidFill>
                  <a:schemeClr val="tx1"/>
                </a:solidFill>
                <a:latin typeface="+mn-lt"/>
              </a:rPr>
              <a:t>Bagge</a:t>
            </a:r>
            <a:r>
              <a:rPr lang="de-DE" altLang="nb-NO" sz="1600" b="0" i="0" dirty="0">
                <a:solidFill>
                  <a:schemeClr val="tx1"/>
                </a:solidFill>
                <a:latin typeface="+mn-lt"/>
              </a:rPr>
              <a:t> J, Smedslund G, </a:t>
            </a:r>
            <a:r>
              <a:rPr lang="de-DE" altLang="nb-NO" sz="1600" b="0" i="0" dirty="0" err="1">
                <a:solidFill>
                  <a:schemeClr val="tx1"/>
                </a:solidFill>
                <a:latin typeface="+mn-lt"/>
              </a:rPr>
              <a:t>Tovik</a:t>
            </a:r>
            <a:r>
              <a:rPr lang="de-DE" altLang="nb-NO" sz="1600" b="0" i="0" dirty="0">
                <a:solidFill>
                  <a:schemeClr val="tx1"/>
                </a:solidFill>
                <a:latin typeface="+mn-lt"/>
              </a:rPr>
              <a:t> A, et al. </a:t>
            </a:r>
            <a:r>
              <a:rPr lang="de-DE" altLang="nb-NO" sz="1600" b="0" i="0" dirty="0" err="1">
                <a:solidFill>
                  <a:schemeClr val="tx1"/>
                </a:solidFill>
                <a:latin typeface="+mn-lt"/>
              </a:rPr>
              <a:t>How</a:t>
            </a:r>
            <a:r>
              <a:rPr lang="de-DE" altLang="nb-NO" sz="1600" b="0" i="0" dirty="0">
                <a:solidFill>
                  <a:schemeClr val="tx1"/>
                </a:solidFill>
                <a:latin typeface="+mn-lt"/>
              </a:rPr>
              <a:t> </a:t>
            </a:r>
            <a:r>
              <a:rPr lang="de-DE" altLang="nb-NO" sz="1600" b="0" i="0" dirty="0" err="1">
                <a:solidFill>
                  <a:schemeClr val="tx1"/>
                </a:solidFill>
                <a:latin typeface="+mn-lt"/>
              </a:rPr>
              <a:t>to</a:t>
            </a:r>
            <a:r>
              <a:rPr lang="de-DE" altLang="nb-NO" sz="1600" b="0" i="0" dirty="0">
                <a:solidFill>
                  <a:schemeClr val="tx1"/>
                </a:solidFill>
                <a:latin typeface="+mn-lt"/>
              </a:rPr>
              <a:t> </a:t>
            </a:r>
            <a:r>
              <a:rPr lang="de-DE" altLang="nb-NO" sz="1600" b="0" i="0" dirty="0" err="1">
                <a:solidFill>
                  <a:schemeClr val="tx1"/>
                </a:solidFill>
                <a:latin typeface="+mn-lt"/>
              </a:rPr>
              <a:t>develop</a:t>
            </a:r>
            <a:r>
              <a:rPr lang="de-DE" altLang="nb-NO" sz="1600" b="0" i="0" dirty="0">
                <a:solidFill>
                  <a:schemeClr val="tx1"/>
                </a:solidFill>
                <a:latin typeface="+mn-lt"/>
              </a:rPr>
              <a:t> </a:t>
            </a:r>
            <a:r>
              <a:rPr lang="de-DE" altLang="nb-NO" sz="1600" b="0" i="0" dirty="0" err="1">
                <a:solidFill>
                  <a:schemeClr val="tx1"/>
                </a:solidFill>
                <a:latin typeface="+mn-lt"/>
              </a:rPr>
              <a:t>patient-centered</a:t>
            </a:r>
            <a:r>
              <a:rPr lang="de-DE" altLang="nb-NO" sz="1600" b="0" i="0" dirty="0">
                <a:solidFill>
                  <a:schemeClr val="tx1"/>
                </a:solidFill>
                <a:latin typeface="+mn-lt"/>
              </a:rPr>
              <a:t> </a:t>
            </a:r>
            <a:r>
              <a:rPr lang="de-DE" altLang="nb-NO" sz="1600" b="0" i="0" dirty="0" err="1">
                <a:solidFill>
                  <a:schemeClr val="tx1"/>
                </a:solidFill>
                <a:latin typeface="+mn-lt"/>
              </a:rPr>
              <a:t>research</a:t>
            </a:r>
            <a:r>
              <a:rPr lang="de-DE" altLang="nb-NO" sz="1600" b="0" i="0" dirty="0">
                <a:solidFill>
                  <a:schemeClr val="tx1"/>
                </a:solidFill>
                <a:latin typeface="+mn-lt"/>
              </a:rPr>
              <a:t>: </a:t>
            </a:r>
            <a:r>
              <a:rPr lang="de-DE" altLang="nb-NO" sz="1600" b="0" i="0" dirty="0" err="1">
                <a:solidFill>
                  <a:schemeClr val="tx1"/>
                </a:solidFill>
                <a:latin typeface="+mn-lt"/>
              </a:rPr>
              <a:t>some</a:t>
            </a:r>
            <a:r>
              <a:rPr lang="de-DE" altLang="nb-NO" sz="1600" b="0" i="0" dirty="0">
                <a:solidFill>
                  <a:schemeClr val="tx1"/>
                </a:solidFill>
                <a:latin typeface="+mn-lt"/>
              </a:rPr>
              <a:t> </a:t>
            </a:r>
            <a:r>
              <a:rPr lang="de-DE" altLang="nb-NO" sz="1600" b="0" i="0" dirty="0" err="1">
                <a:solidFill>
                  <a:schemeClr val="tx1"/>
                </a:solidFill>
                <a:latin typeface="+mn-lt"/>
              </a:rPr>
              <a:t>perspectives</a:t>
            </a:r>
            <a:r>
              <a:rPr lang="de-DE" altLang="nb-NO" sz="1600" b="0" i="0" dirty="0">
                <a:solidFill>
                  <a:schemeClr val="tx1"/>
                </a:solidFill>
                <a:latin typeface="+mn-lt"/>
              </a:rPr>
              <a:t> </a:t>
            </a:r>
            <a:r>
              <a:rPr lang="de-DE" altLang="nb-NO" sz="1600" b="0" i="0" dirty="0" err="1">
                <a:solidFill>
                  <a:schemeClr val="tx1"/>
                </a:solidFill>
                <a:latin typeface="+mn-lt"/>
              </a:rPr>
              <a:t>based</a:t>
            </a:r>
            <a:r>
              <a:rPr lang="de-DE" altLang="nb-NO" sz="1600" b="0" i="0" dirty="0">
                <a:solidFill>
                  <a:schemeClr val="tx1"/>
                </a:solidFill>
                <a:latin typeface="+mn-lt"/>
              </a:rPr>
              <a:t> on </a:t>
            </a:r>
            <a:r>
              <a:rPr lang="de-DE" altLang="nb-NO" sz="1600" b="0" i="0" dirty="0" err="1">
                <a:solidFill>
                  <a:schemeClr val="tx1"/>
                </a:solidFill>
                <a:latin typeface="+mn-lt"/>
              </a:rPr>
              <a:t>surveys</a:t>
            </a:r>
            <a:r>
              <a:rPr lang="de-DE" altLang="nb-NO" sz="1600" b="0" i="0" dirty="0">
                <a:solidFill>
                  <a:schemeClr val="tx1"/>
                </a:solidFill>
                <a:latin typeface="+mn-lt"/>
              </a:rPr>
              <a:t> </a:t>
            </a:r>
            <a:r>
              <a:rPr lang="de-DE" altLang="nb-NO" sz="1600" b="0" i="0" dirty="0" err="1">
                <a:solidFill>
                  <a:schemeClr val="tx1"/>
                </a:solidFill>
                <a:latin typeface="+mn-lt"/>
              </a:rPr>
              <a:t>among</a:t>
            </a:r>
            <a:r>
              <a:rPr lang="de-DE" altLang="nb-NO" sz="1600" b="0" i="0" dirty="0">
                <a:solidFill>
                  <a:schemeClr val="tx1"/>
                </a:solidFill>
                <a:latin typeface="+mn-lt"/>
              </a:rPr>
              <a:t> </a:t>
            </a:r>
            <a:r>
              <a:rPr lang="de-DE" altLang="nb-NO" sz="1600" b="0" i="0" dirty="0" err="1">
                <a:solidFill>
                  <a:schemeClr val="tx1"/>
                </a:solidFill>
                <a:latin typeface="+mn-lt"/>
              </a:rPr>
              <a:t>people</a:t>
            </a:r>
            <a:r>
              <a:rPr lang="de-DE" altLang="nb-NO" sz="1600" b="0" i="0" dirty="0">
                <a:solidFill>
                  <a:schemeClr val="tx1"/>
                </a:solidFill>
                <a:latin typeface="+mn-lt"/>
              </a:rPr>
              <a:t> </a:t>
            </a:r>
            <a:r>
              <a:rPr lang="de-DE" altLang="nb-NO" sz="1600" b="0" i="0" dirty="0" err="1">
                <a:solidFill>
                  <a:schemeClr val="tx1"/>
                </a:solidFill>
                <a:latin typeface="+mn-lt"/>
              </a:rPr>
              <a:t>with</a:t>
            </a:r>
            <a:r>
              <a:rPr lang="de-DE" altLang="nb-NO" sz="1600" b="0" i="0" dirty="0">
                <a:solidFill>
                  <a:schemeClr val="tx1"/>
                </a:solidFill>
                <a:latin typeface="+mn-lt"/>
              </a:rPr>
              <a:t> </a:t>
            </a:r>
            <a:r>
              <a:rPr lang="de-DE" altLang="nb-NO" sz="1600" b="0" i="0" dirty="0" err="1">
                <a:solidFill>
                  <a:schemeClr val="tx1"/>
                </a:solidFill>
                <a:latin typeface="+mn-lt"/>
              </a:rPr>
              <a:t>rheumatic</a:t>
            </a:r>
            <a:r>
              <a:rPr lang="de-DE" altLang="nb-NO" sz="1600" b="0" i="0" dirty="0">
                <a:solidFill>
                  <a:schemeClr val="tx1"/>
                </a:solidFill>
                <a:latin typeface="+mn-lt"/>
              </a:rPr>
              <a:t> </a:t>
            </a:r>
            <a:r>
              <a:rPr lang="de-DE" altLang="nb-NO" sz="1600" b="0" i="0" dirty="0" err="1">
                <a:solidFill>
                  <a:schemeClr val="tx1"/>
                </a:solidFill>
                <a:latin typeface="+mn-lt"/>
              </a:rPr>
              <a:t>diseases</a:t>
            </a:r>
            <a:r>
              <a:rPr lang="de-DE" altLang="nb-NO" sz="1600" b="0" i="0" dirty="0">
                <a:solidFill>
                  <a:schemeClr val="tx1"/>
                </a:solidFill>
                <a:latin typeface="+mn-lt"/>
              </a:rPr>
              <a:t> in </a:t>
            </a:r>
            <a:r>
              <a:rPr lang="de-DE" altLang="nb-NO" sz="1600" b="0" i="0" dirty="0" err="1">
                <a:solidFill>
                  <a:schemeClr val="tx1"/>
                </a:solidFill>
                <a:latin typeface="+mn-lt"/>
              </a:rPr>
              <a:t>Scandinavia</a:t>
            </a:r>
            <a:r>
              <a:rPr lang="de-DE" altLang="nb-NO" sz="1600" b="0" i="0" dirty="0">
                <a:solidFill>
                  <a:schemeClr val="tx1"/>
                </a:solidFill>
                <a:latin typeface="+mn-lt"/>
              </a:rPr>
              <a:t>. </a:t>
            </a:r>
            <a:r>
              <a:rPr lang="de-DE" altLang="nb-NO" sz="1600" b="0" i="0" dirty="0" err="1">
                <a:solidFill>
                  <a:schemeClr val="tx1"/>
                </a:solidFill>
                <a:latin typeface="+mn-lt"/>
              </a:rPr>
              <a:t>Phys</a:t>
            </a:r>
            <a:r>
              <a:rPr lang="de-DE" altLang="nb-NO" sz="1600" b="0" i="0" dirty="0">
                <a:solidFill>
                  <a:schemeClr val="tx1"/>
                </a:solidFill>
                <a:latin typeface="+mn-lt"/>
              </a:rPr>
              <a:t> </a:t>
            </a:r>
            <a:r>
              <a:rPr lang="de-DE" altLang="nb-NO" sz="1600" b="0" i="0" dirty="0" err="1">
                <a:solidFill>
                  <a:schemeClr val="tx1"/>
                </a:solidFill>
                <a:latin typeface="+mn-lt"/>
              </a:rPr>
              <a:t>Ther</a:t>
            </a:r>
            <a:r>
              <a:rPr lang="de-DE" altLang="nb-NO" sz="1600" b="0" i="0" dirty="0">
                <a:solidFill>
                  <a:schemeClr val="tx1"/>
                </a:solidFill>
                <a:latin typeface="+mn-lt"/>
              </a:rPr>
              <a:t> 2010;90:450-60.</a:t>
            </a:r>
          </a:p>
          <a:p>
            <a:pPr marL="285750" indent="-285750">
              <a:buFont typeface="Arial" panose="020B0604020202020204" pitchFamily="34" charset="0"/>
              <a:buChar char="•"/>
            </a:pPr>
            <a:endParaRPr lang="nb-NO" altLang="nb-NO" sz="1600" b="0" i="0" dirty="0">
              <a:solidFill>
                <a:schemeClr val="tx1"/>
              </a:solidFill>
              <a:latin typeface="+mn-lt"/>
            </a:endParaRPr>
          </a:p>
        </p:txBody>
      </p:sp>
    </p:spTree>
    <p:extLst>
      <p:ext uri="{BB962C8B-B14F-4D97-AF65-F5344CB8AC3E}">
        <p14:creationId xmlns:p14="http://schemas.microsoft.com/office/powerpoint/2010/main" val="1986162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Definisjon av brukermedvirker</a:t>
            </a:r>
            <a:endParaRPr lang="nb-NO" dirty="0"/>
          </a:p>
        </p:txBody>
      </p:sp>
      <p:sp>
        <p:nvSpPr>
          <p:cNvPr id="3" name="Plassholder for innhold 2"/>
          <p:cNvSpPr>
            <a:spLocks noGrp="1"/>
          </p:cNvSpPr>
          <p:nvPr>
            <p:ph idx="1"/>
          </p:nvPr>
        </p:nvSpPr>
        <p:spPr/>
        <p:txBody>
          <a:bodyPr/>
          <a:lstStyle/>
          <a:p>
            <a:endParaRPr lang="nb-NO" sz="3600" b="1" dirty="0"/>
          </a:p>
          <a:p>
            <a:r>
              <a:rPr lang="nb-NO" dirty="0">
                <a:latin typeface="Comic Sans MS" panose="030F0702030302020204" pitchFamily="66" charset="0"/>
              </a:rPr>
              <a:t>«</a:t>
            </a:r>
            <a:r>
              <a:rPr lang="nb-NO" dirty="0"/>
              <a:t>Personer med relevant sykdom, som er aktive medlemmer i forskningsprosjekt, er likeverdige medlemmer som forskere, og tillegger forskning erfaringskunnskap i alle faser av prosjektet</a:t>
            </a:r>
            <a:r>
              <a:rPr lang="nb-NO" dirty="0">
                <a:latin typeface="Comic Sans MS" panose="030F0702030302020204" pitchFamily="66" charset="0"/>
              </a:rPr>
              <a:t>.»</a:t>
            </a:r>
            <a:br>
              <a:rPr lang="nb-NO" dirty="0">
                <a:latin typeface="Comic Sans MS" panose="030F0702030302020204" pitchFamily="66" charset="0"/>
              </a:rPr>
            </a:br>
            <a:r>
              <a:rPr lang="nb-NO" dirty="0">
                <a:hlinkClick r:id="rId3"/>
              </a:rPr>
              <a:t>http://www.eular.org/st_com_pare_prp.cfm</a:t>
            </a:r>
            <a:r>
              <a:rPr lang="nb-NO" dirty="0"/>
              <a:t>  </a:t>
            </a:r>
          </a:p>
          <a:p>
            <a:endParaRPr lang="nb-NO" dirty="0"/>
          </a:p>
        </p:txBody>
      </p:sp>
      <p:pic>
        <p:nvPicPr>
          <p:cNvPr id="4" name="Picture 2" descr="R:\NKRR\Logoer\NKRR_cmyk tekst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406" y="5949280"/>
            <a:ext cx="1042498" cy="72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5877272"/>
            <a:ext cx="782812" cy="77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037841"/>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5551</TotalTime>
  <Words>8656</Words>
  <Application>Microsoft Office PowerPoint</Application>
  <PresentationFormat>Skjermfremvisning (4:3)</PresentationFormat>
  <Paragraphs>894</Paragraphs>
  <Slides>85</Slides>
  <Notes>85</Notes>
  <HiddenSlides>0</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1</vt:i4>
      </vt:variant>
      <vt:variant>
        <vt:lpstr>Lysbildetitler</vt:lpstr>
      </vt:variant>
      <vt:variant>
        <vt:i4>85</vt:i4>
      </vt:variant>
    </vt:vector>
  </HeadingPairs>
  <TitlesOfParts>
    <vt:vector size="92" baseType="lpstr">
      <vt:lpstr>Arial</vt:lpstr>
      <vt:lpstr>Calibri</vt:lpstr>
      <vt:lpstr>Comic Sans MS</vt:lpstr>
      <vt:lpstr>Times New Roman</vt:lpstr>
      <vt:lpstr>Wingdings</vt:lpstr>
      <vt:lpstr>Kontortema</vt:lpstr>
      <vt:lpstr>Paintbrush Picture</vt:lpstr>
      <vt:lpstr>Velkommen til kurset Brukermedvirkning i forskning</vt:lpstr>
      <vt:lpstr>Om kurset</vt:lpstr>
      <vt:lpstr>Bakgrunn for samarbeidet</vt:lpstr>
      <vt:lpstr>Kursets målgrupper </vt:lpstr>
      <vt:lpstr>Kursets målsetning </vt:lpstr>
      <vt:lpstr>Kursets innhold </vt:lpstr>
      <vt:lpstr>PowerPoint-presentasjon</vt:lpstr>
      <vt:lpstr> Hva er brukermedvirkning?  </vt:lpstr>
      <vt:lpstr>Definisjon av brukermedvirker</vt:lpstr>
      <vt:lpstr>Brukermedvirkning på ulike nivåer</vt:lpstr>
      <vt:lpstr>    Definisjon av rolle    Innen sosiologi og sosialantropologi kan en rolle defineres som summen av de normer og forventninger som knytter seg til en bestemt oppgave, stilling eller gruppe i samfunnet  (store norske leksikon)  En rolle defineres som summen av de forventninger som stilles til en person i en viss posisjon </vt:lpstr>
      <vt:lpstr>Nivåer i rollen</vt:lpstr>
      <vt:lpstr>Brukermedvirkning i forskning   en prosess</vt:lpstr>
      <vt:lpstr>Brukermedvirkning i forskning  en prosess</vt:lpstr>
      <vt:lpstr>Brukermedvirkning i forskning  en prosess</vt:lpstr>
      <vt:lpstr>Hvorfor brukermedvirkning i forskning? </vt:lpstr>
      <vt:lpstr>Gjør brukermedvirkning en forskjell?</vt:lpstr>
      <vt:lpstr>Gjør brukermedvirkning en forskjell?</vt:lpstr>
      <vt:lpstr>Gjør brukermedvirkning en forskjell?</vt:lpstr>
      <vt:lpstr>Trinnene i forskningsprosessen og brukermedvirkning i de ulike trinnene</vt:lpstr>
      <vt:lpstr>Disposisjon</vt:lpstr>
      <vt:lpstr>Hva er medisinsk forskning?</vt:lpstr>
      <vt:lpstr>Hva er medisinsk forskning?</vt:lpstr>
      <vt:lpstr>Grunnforskning</vt:lpstr>
      <vt:lpstr>Klinisk forskning</vt:lpstr>
      <vt:lpstr>Utviklingsarbeid</vt:lpstr>
      <vt:lpstr>Det starter med undring</vt:lpstr>
      <vt:lpstr>Å formulere gode spørsmål</vt:lpstr>
      <vt:lpstr>Noen eksempler ved artrose</vt:lpstr>
      <vt:lpstr>Hva slags spørsmål er det?</vt:lpstr>
      <vt:lpstr>Helsetjenestens kjernespørsmål</vt:lpstr>
      <vt:lpstr>Vi trenger kunnskap om</vt:lpstr>
      <vt:lpstr>Spørsmålet                design</vt:lpstr>
      <vt:lpstr>Noen eksempler ved artrose</vt:lpstr>
      <vt:lpstr>Forskningsprosessen </vt:lpstr>
      <vt:lpstr>Medvirkning i forskningsprosessen</vt:lpstr>
      <vt:lpstr>Medvirkning i forskningsprosessen</vt:lpstr>
      <vt:lpstr>Medvirkning imed forskningsprosessen</vt:lpstr>
      <vt:lpstr>Medvirkning i forskningsprosessen</vt:lpstr>
      <vt:lpstr>Medvirkning i forskningsprosessen</vt:lpstr>
      <vt:lpstr>PowerPoint-presentasjon</vt:lpstr>
      <vt:lpstr>Medvirkning i forskningsprosessen</vt:lpstr>
      <vt:lpstr>Vancouver-konvensjonen</vt:lpstr>
      <vt:lpstr>Medvirkning i forskningsprosessen</vt:lpstr>
      <vt:lpstr>Et eksempel fra virkeligheten</vt:lpstr>
      <vt:lpstr>ROS-studien</vt:lpstr>
      <vt:lpstr>Mål</vt:lpstr>
      <vt:lpstr>Mål</vt:lpstr>
      <vt:lpstr>Rehabiliteringsopphold</vt:lpstr>
      <vt:lpstr>Utvikling av ROS-programmet</vt:lpstr>
      <vt:lpstr>Struktur og mal for målsamtaler</vt:lpstr>
      <vt:lpstr>Selvhjelpsbok</vt:lpstr>
      <vt:lpstr>Selvhjelpsbok</vt:lpstr>
      <vt:lpstr>Spørreskjema</vt:lpstr>
      <vt:lpstr>Informasjonsskriv og invitasjon</vt:lpstr>
      <vt:lpstr>Pilotutprøving</vt:lpstr>
      <vt:lpstr>Trening av terapeutene</vt:lpstr>
      <vt:lpstr>PowerPoint-presentasjon</vt:lpstr>
      <vt:lpstr>Artikkel om innhold i rehabiliteringsmål</vt:lpstr>
      <vt:lpstr>Brukermedvirkning i ROS</vt:lpstr>
      <vt:lpstr>Kunnskapsbasert praksis</vt:lpstr>
      <vt:lpstr>Kunnskapsbasert forskning</vt:lpstr>
      <vt:lpstr>Begrunnelse for medvirkning</vt:lpstr>
      <vt:lpstr>Forskerens forventninger</vt:lpstr>
      <vt:lpstr>Gruppeoppgave 1 </vt:lpstr>
      <vt:lpstr>Gruppeoppgave 2 </vt:lpstr>
      <vt:lpstr>Gruppeoppgave 3 </vt:lpstr>
      <vt:lpstr>Hva gjør at du ønsker å være  - eller ha med –  brukermedvirker i forskningsprosjekter?</vt:lpstr>
      <vt:lpstr> EULARs  Patient involvement in research  – A way to success,   </vt:lpstr>
      <vt:lpstr>     EULARs anbefaling 1:  Det anbefales at brukermedvirkere deltar i kliniske forskningsprosjekter, og i utviklingen av anbefalinger og retningslinjer Brukermedvirkere bør vurderes i alle andre forskningsprosjekter.  ”Nothing about me  - without me”    </vt:lpstr>
      <vt:lpstr>     EULARs anbefaling 2:  For å forbedre relevans, kvalitet og gyldighet i forskningsprosessen bør samarbeid med brukermedvirkere som bidrar med erfaringskunnskap vurderes i alle faser i prosjektet.       </vt:lpstr>
      <vt:lpstr>   EULARs anbefaling 3:  Minimum to brukermedvirkere bør delta i hvert prosjekt</vt:lpstr>
      <vt:lpstr> EULARs anbefaling 4:  Rekruttering av potensielle brukermedvirkere bør skje ut fra en klar beskrivelse av forventninger til bidrag i prosjektet  </vt:lpstr>
      <vt:lpstr> EULARs anbefaling 5:  I rekrutteringen av brukermedvirkere bør man ta hensyn til motivasjon, kommunikasjonsferdigheter og konstruktiv deltagelse i en gruppesetting </vt:lpstr>
      <vt:lpstr> EULARs anbefaling 6:  Prosjektlederen må legge til rette for og oppmuntre brukermedvirkere til å bidra, og ta hensyn til deres behov </vt:lpstr>
      <vt:lpstr> EULARs anbefaling 7:  Prosjektlederen må sikre at brukermedvirkere får informasjon og opplæring som er tilpasset deres roller og oppgaver </vt:lpstr>
      <vt:lpstr>EULARs anbefaling 8:  Bidragene fra brukermedvirkere i prosjekter bør anerkjennes og dokumenteres, inkludert medforfatterskap når det er relevant </vt:lpstr>
      <vt:lpstr>Gruppeoppgave 4 </vt:lpstr>
      <vt:lpstr>Gruppeoppgave 5 </vt:lpstr>
      <vt:lpstr>Gruppeoppgave 6 </vt:lpstr>
      <vt:lpstr>En brukermedvirker bør</vt:lpstr>
      <vt:lpstr>En brukermedvirker bør</vt:lpstr>
      <vt:lpstr> Målet er å bedre kvaliteten i forskningen</vt:lpstr>
      <vt:lpstr>Nett-ressurser</vt:lpstr>
      <vt:lpstr>Artikler og bøker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Brukermedvirkning i forskning</dc:title>
  <dc:creator>Merete Nielsen</dc:creator>
  <cp:lastModifiedBy>Marianne Ween</cp:lastModifiedBy>
  <cp:revision>368</cp:revision>
  <cp:lastPrinted>2016-08-25T09:45:25Z</cp:lastPrinted>
  <dcterms:created xsi:type="dcterms:W3CDTF">2016-01-07T10:27:58Z</dcterms:created>
  <dcterms:modified xsi:type="dcterms:W3CDTF">2016-08-30T13:23:02Z</dcterms:modified>
</cp:coreProperties>
</file>